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56" r:id="rId2"/>
    <p:sldId id="291" r:id="rId3"/>
    <p:sldId id="281" r:id="rId4"/>
    <p:sldId id="280" r:id="rId5"/>
    <p:sldId id="282" r:id="rId6"/>
    <p:sldId id="292" r:id="rId7"/>
    <p:sldId id="293" r:id="rId8"/>
    <p:sldId id="283" r:id="rId9"/>
    <p:sldId id="285" r:id="rId10"/>
    <p:sldId id="284" r:id="rId11"/>
    <p:sldId id="290" r:id="rId12"/>
    <p:sldId id="279" r:id="rId1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F33"/>
    <a:srgbClr val="EF0502"/>
    <a:srgbClr val="900028"/>
    <a:srgbClr val="6666FF"/>
    <a:srgbClr val="339966"/>
    <a:srgbClr val="FF9933"/>
    <a:srgbClr val="FFFF66"/>
    <a:srgbClr val="FFCC99"/>
    <a:srgbClr val="FFFF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6" autoAdjust="0"/>
    <p:restoredTop sz="86528" autoAdjust="0"/>
  </p:normalViewPr>
  <p:slideViewPr>
    <p:cSldViewPr snapToGrid="0" snapToObjects="1">
      <p:cViewPr varScale="1">
        <p:scale>
          <a:sx n="80" d="100"/>
          <a:sy n="80" d="100"/>
        </p:scale>
        <p:origin x="816" y="78"/>
      </p:cViewPr>
      <p:guideLst/>
    </p:cSldViewPr>
  </p:slideViewPr>
  <p:outlineViewPr>
    <p:cViewPr>
      <p:scale>
        <a:sx n="33" d="100"/>
        <a:sy n="33" d="100"/>
      </p:scale>
      <p:origin x="0" y="-8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57" d="100"/>
          <a:sy n="57" d="100"/>
        </p:scale>
        <p:origin x="3178"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cy\Documents\CSU\MIS581%20Capstone%20BI%20&amp;%20DA%20-%20Goodwin\PP\Labor%20Mark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ysClr val="windowText" lastClr="000000"/>
                </a:solidFill>
                <a:latin typeface="+mn-lt"/>
                <a:ea typeface="+mn-ea"/>
                <a:cs typeface="+mn-cs"/>
              </a:defRPr>
            </a:pPr>
            <a:r>
              <a:rPr lang="en-US" sz="1800" b="1">
                <a:solidFill>
                  <a:sysClr val="windowText" lastClr="000000"/>
                </a:solidFill>
              </a:rPr>
              <a:t>U.S.</a:t>
            </a:r>
            <a:r>
              <a:rPr lang="en-US" sz="1800" b="1" baseline="0">
                <a:solidFill>
                  <a:sysClr val="windowText" lastClr="000000"/>
                </a:solidFill>
              </a:rPr>
              <a:t> </a:t>
            </a:r>
            <a:r>
              <a:rPr lang="en-US" sz="1800" b="1">
                <a:solidFill>
                  <a:sysClr val="windowText" lastClr="000000"/>
                </a:solidFill>
              </a:rPr>
              <a:t>Labor Market</a:t>
            </a:r>
          </a:p>
        </c:rich>
      </c:tx>
      <c:overlay val="0"/>
      <c:spPr>
        <a:noFill/>
        <a:ln>
          <a:noFill/>
        </a:ln>
        <a:effectLst/>
      </c:spPr>
      <c:txPr>
        <a:bodyPr rot="0" spcFirstLastPara="1" vertOverflow="ellipsis" vert="horz" wrap="square" anchor="ctr" anchorCtr="1"/>
        <a:lstStyle/>
        <a:p>
          <a:pPr>
            <a:defRPr sz="1800" b="1" i="0" u="none" strike="noStrike" kern="1200" spc="0" baseline="0">
              <a:solidFill>
                <a:sysClr val="windowText" lastClr="000000"/>
              </a:solidFill>
              <a:latin typeface="+mn-lt"/>
              <a:ea typeface="+mn-ea"/>
              <a:cs typeface="+mn-cs"/>
            </a:defRPr>
          </a:pPr>
          <a:endParaRPr lang="en-US"/>
        </a:p>
      </c:txPr>
    </c:title>
    <c:autoTitleDeleted val="0"/>
    <c:plotArea>
      <c:layout/>
      <c:lineChart>
        <c:grouping val="standard"/>
        <c:varyColors val="0"/>
        <c:ser>
          <c:idx val="0"/>
          <c:order val="0"/>
          <c:tx>
            <c:strRef>
              <c:f>'BLS Data Series'!$A$15</c:f>
              <c:strCache>
                <c:ptCount val="1"/>
                <c:pt idx="0">
                  <c:v>Openings</c:v>
                </c:pt>
              </c:strCache>
            </c:strRef>
          </c:tx>
          <c:spPr>
            <a:ln w="34925" cap="rnd">
              <a:solidFill>
                <a:srgbClr val="0070C0"/>
              </a:solidFill>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AD4-48D4-B0F2-B5519A5218B4}"/>
                </c:ext>
              </c:extLst>
            </c:dLbl>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AD4-48D4-B0F2-B5519A5218B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AD4-48D4-B0F2-B5519A5218B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'BLS Data Series'!$B$14:$AL$14</c:f>
              <c:strCache>
                <c:ptCount val="37"/>
                <c:pt idx="0">
                  <c:v>Mar 19</c:v>
                </c:pt>
                <c:pt idx="1">
                  <c:v>Apr 19</c:v>
                </c:pt>
                <c:pt idx="2">
                  <c:v>May 19</c:v>
                </c:pt>
                <c:pt idx="3">
                  <c:v>Jun 19</c:v>
                </c:pt>
                <c:pt idx="4">
                  <c:v>Jul 19</c:v>
                </c:pt>
                <c:pt idx="5">
                  <c:v>Aug 19</c:v>
                </c:pt>
                <c:pt idx="6">
                  <c:v>Sep 19</c:v>
                </c:pt>
                <c:pt idx="7">
                  <c:v>Oct 19</c:v>
                </c:pt>
                <c:pt idx="8">
                  <c:v>Nov 19</c:v>
                </c:pt>
                <c:pt idx="9">
                  <c:v>Dec 19</c:v>
                </c:pt>
                <c:pt idx="10">
                  <c:v>Jan 20</c:v>
                </c:pt>
                <c:pt idx="11">
                  <c:v>Feb 20</c:v>
                </c:pt>
                <c:pt idx="12">
                  <c:v>Mar 20</c:v>
                </c:pt>
                <c:pt idx="13">
                  <c:v>Apr 20</c:v>
                </c:pt>
                <c:pt idx="14">
                  <c:v>May 20</c:v>
                </c:pt>
                <c:pt idx="15">
                  <c:v>Jun 20</c:v>
                </c:pt>
                <c:pt idx="16">
                  <c:v>Jul 20</c:v>
                </c:pt>
                <c:pt idx="17">
                  <c:v>Aug 20</c:v>
                </c:pt>
                <c:pt idx="18">
                  <c:v>Sep 20</c:v>
                </c:pt>
                <c:pt idx="19">
                  <c:v>Oct 20</c:v>
                </c:pt>
                <c:pt idx="20">
                  <c:v>Nov 20</c:v>
                </c:pt>
                <c:pt idx="21">
                  <c:v>Dec 20</c:v>
                </c:pt>
                <c:pt idx="22">
                  <c:v>Jan 21</c:v>
                </c:pt>
                <c:pt idx="23">
                  <c:v>Feb 21</c:v>
                </c:pt>
                <c:pt idx="24">
                  <c:v>Mar 21</c:v>
                </c:pt>
                <c:pt idx="25">
                  <c:v>Apr 21</c:v>
                </c:pt>
                <c:pt idx="26">
                  <c:v>May 21</c:v>
                </c:pt>
                <c:pt idx="27">
                  <c:v>Jun 21</c:v>
                </c:pt>
                <c:pt idx="28">
                  <c:v>Jul 21</c:v>
                </c:pt>
                <c:pt idx="29">
                  <c:v>Aug 21</c:v>
                </c:pt>
                <c:pt idx="30">
                  <c:v>Sep 21</c:v>
                </c:pt>
                <c:pt idx="31">
                  <c:v>Oct 21</c:v>
                </c:pt>
                <c:pt idx="32">
                  <c:v>Nov 21</c:v>
                </c:pt>
                <c:pt idx="33">
                  <c:v>Dec 21</c:v>
                </c:pt>
                <c:pt idx="34">
                  <c:v>Jan 22</c:v>
                </c:pt>
                <c:pt idx="35">
                  <c:v>Feb 22</c:v>
                </c:pt>
                <c:pt idx="36">
                  <c:v>Mar 22</c:v>
                </c:pt>
              </c:strCache>
            </c:strRef>
          </c:cat>
          <c:val>
            <c:numRef>
              <c:f>'BLS Data Series'!$B$15:$AL$15</c:f>
              <c:numCache>
                <c:formatCode>0.0</c:formatCode>
                <c:ptCount val="37"/>
                <c:pt idx="0">
                  <c:v>4.5999999999999996</c:v>
                </c:pt>
                <c:pt idx="1">
                  <c:v>4.5999999999999996</c:v>
                </c:pt>
                <c:pt idx="2">
                  <c:v>4.5999999999999996</c:v>
                </c:pt>
                <c:pt idx="3">
                  <c:v>4.5</c:v>
                </c:pt>
                <c:pt idx="4">
                  <c:v>4.5</c:v>
                </c:pt>
                <c:pt idx="5">
                  <c:v>4.5</c:v>
                </c:pt>
                <c:pt idx="6">
                  <c:v>4.5</c:v>
                </c:pt>
                <c:pt idx="7">
                  <c:v>4.7</c:v>
                </c:pt>
                <c:pt idx="8">
                  <c:v>4.4000000000000004</c:v>
                </c:pt>
                <c:pt idx="9">
                  <c:v>4.3</c:v>
                </c:pt>
                <c:pt idx="10">
                  <c:v>4.5</c:v>
                </c:pt>
                <c:pt idx="11">
                  <c:v>4.4000000000000004</c:v>
                </c:pt>
                <c:pt idx="12">
                  <c:v>3.8</c:v>
                </c:pt>
                <c:pt idx="13">
                  <c:v>3.5</c:v>
                </c:pt>
                <c:pt idx="14">
                  <c:v>3.9</c:v>
                </c:pt>
                <c:pt idx="15">
                  <c:v>4.2</c:v>
                </c:pt>
                <c:pt idx="16">
                  <c:v>4.5</c:v>
                </c:pt>
                <c:pt idx="17">
                  <c:v>4.3</c:v>
                </c:pt>
                <c:pt idx="18">
                  <c:v>4.4000000000000004</c:v>
                </c:pt>
                <c:pt idx="19">
                  <c:v>4.5999999999999996</c:v>
                </c:pt>
                <c:pt idx="20">
                  <c:v>4.5999999999999996</c:v>
                </c:pt>
                <c:pt idx="21">
                  <c:v>4.5999999999999996</c:v>
                </c:pt>
                <c:pt idx="22">
                  <c:v>4.8</c:v>
                </c:pt>
                <c:pt idx="23">
                  <c:v>5.2</c:v>
                </c:pt>
                <c:pt idx="24">
                  <c:v>5.5</c:v>
                </c:pt>
                <c:pt idx="25">
                  <c:v>6</c:v>
                </c:pt>
                <c:pt idx="26">
                  <c:v>6.2</c:v>
                </c:pt>
                <c:pt idx="27">
                  <c:v>6.3</c:v>
                </c:pt>
                <c:pt idx="28">
                  <c:v>6.9</c:v>
                </c:pt>
                <c:pt idx="29">
                  <c:v>6.7</c:v>
                </c:pt>
                <c:pt idx="30">
                  <c:v>6.8</c:v>
                </c:pt>
                <c:pt idx="31">
                  <c:v>7</c:v>
                </c:pt>
                <c:pt idx="32">
                  <c:v>6.8</c:v>
                </c:pt>
                <c:pt idx="33">
                  <c:v>7.1</c:v>
                </c:pt>
                <c:pt idx="34">
                  <c:v>7</c:v>
                </c:pt>
                <c:pt idx="35">
                  <c:v>7</c:v>
                </c:pt>
                <c:pt idx="36">
                  <c:v>7.1</c:v>
                </c:pt>
              </c:numCache>
            </c:numRef>
          </c:val>
          <c:smooth val="0"/>
          <c:extLst>
            <c:ext xmlns:c16="http://schemas.microsoft.com/office/drawing/2014/chart" uri="{C3380CC4-5D6E-409C-BE32-E72D297353CC}">
              <c16:uniqueId val="{00000002-4AD4-48D4-B0F2-B5519A5218B4}"/>
            </c:ext>
          </c:extLst>
        </c:ser>
        <c:ser>
          <c:idx val="1"/>
          <c:order val="1"/>
          <c:tx>
            <c:strRef>
              <c:f>'BLS Data Series'!$A$16</c:f>
              <c:strCache>
                <c:ptCount val="1"/>
                <c:pt idx="0">
                  <c:v>Hires</c:v>
                </c:pt>
              </c:strCache>
            </c:strRef>
          </c:tx>
          <c:spPr>
            <a:ln w="34925" cap="rnd">
              <a:solidFill>
                <a:schemeClr val="accent6"/>
              </a:solidFill>
              <a:round/>
            </a:ln>
            <a:effectLst/>
          </c:spPr>
          <c:marker>
            <c:symbol val="none"/>
          </c:marker>
          <c:dLbls>
            <c:dLbl>
              <c:idx val="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AD4-48D4-B0F2-B5519A5218B4}"/>
                </c:ext>
              </c:extLst>
            </c:dLbl>
            <c:dLbl>
              <c:idx val="1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D4-48D4-B0F2-B5519A5218B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AD4-48D4-B0F2-B5519A5218B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'BLS Data Series'!$B$14:$AL$14</c:f>
              <c:strCache>
                <c:ptCount val="37"/>
                <c:pt idx="0">
                  <c:v>Mar 19</c:v>
                </c:pt>
                <c:pt idx="1">
                  <c:v>Apr 19</c:v>
                </c:pt>
                <c:pt idx="2">
                  <c:v>May 19</c:v>
                </c:pt>
                <c:pt idx="3">
                  <c:v>Jun 19</c:v>
                </c:pt>
                <c:pt idx="4">
                  <c:v>Jul 19</c:v>
                </c:pt>
                <c:pt idx="5">
                  <c:v>Aug 19</c:v>
                </c:pt>
                <c:pt idx="6">
                  <c:v>Sep 19</c:v>
                </c:pt>
                <c:pt idx="7">
                  <c:v>Oct 19</c:v>
                </c:pt>
                <c:pt idx="8">
                  <c:v>Nov 19</c:v>
                </c:pt>
                <c:pt idx="9">
                  <c:v>Dec 19</c:v>
                </c:pt>
                <c:pt idx="10">
                  <c:v>Jan 20</c:v>
                </c:pt>
                <c:pt idx="11">
                  <c:v>Feb 20</c:v>
                </c:pt>
                <c:pt idx="12">
                  <c:v>Mar 20</c:v>
                </c:pt>
                <c:pt idx="13">
                  <c:v>Apr 20</c:v>
                </c:pt>
                <c:pt idx="14">
                  <c:v>May 20</c:v>
                </c:pt>
                <c:pt idx="15">
                  <c:v>Jun 20</c:v>
                </c:pt>
                <c:pt idx="16">
                  <c:v>Jul 20</c:v>
                </c:pt>
                <c:pt idx="17">
                  <c:v>Aug 20</c:v>
                </c:pt>
                <c:pt idx="18">
                  <c:v>Sep 20</c:v>
                </c:pt>
                <c:pt idx="19">
                  <c:v>Oct 20</c:v>
                </c:pt>
                <c:pt idx="20">
                  <c:v>Nov 20</c:v>
                </c:pt>
                <c:pt idx="21">
                  <c:v>Dec 20</c:v>
                </c:pt>
                <c:pt idx="22">
                  <c:v>Jan 21</c:v>
                </c:pt>
                <c:pt idx="23">
                  <c:v>Feb 21</c:v>
                </c:pt>
                <c:pt idx="24">
                  <c:v>Mar 21</c:v>
                </c:pt>
                <c:pt idx="25">
                  <c:v>Apr 21</c:v>
                </c:pt>
                <c:pt idx="26">
                  <c:v>May 21</c:v>
                </c:pt>
                <c:pt idx="27">
                  <c:v>Jun 21</c:v>
                </c:pt>
                <c:pt idx="28">
                  <c:v>Jul 21</c:v>
                </c:pt>
                <c:pt idx="29">
                  <c:v>Aug 21</c:v>
                </c:pt>
                <c:pt idx="30">
                  <c:v>Sep 21</c:v>
                </c:pt>
                <c:pt idx="31">
                  <c:v>Oct 21</c:v>
                </c:pt>
                <c:pt idx="32">
                  <c:v>Nov 21</c:v>
                </c:pt>
                <c:pt idx="33">
                  <c:v>Dec 21</c:v>
                </c:pt>
                <c:pt idx="34">
                  <c:v>Jan 22</c:v>
                </c:pt>
                <c:pt idx="35">
                  <c:v>Feb 22</c:v>
                </c:pt>
                <c:pt idx="36">
                  <c:v>Mar 22</c:v>
                </c:pt>
              </c:strCache>
            </c:strRef>
          </c:cat>
          <c:val>
            <c:numRef>
              <c:f>'BLS Data Series'!$B$16:$AL$16</c:f>
              <c:numCache>
                <c:formatCode>0.0</c:formatCode>
                <c:ptCount val="37"/>
                <c:pt idx="0">
                  <c:v>3.8</c:v>
                </c:pt>
                <c:pt idx="1">
                  <c:v>4</c:v>
                </c:pt>
                <c:pt idx="2">
                  <c:v>3.8</c:v>
                </c:pt>
                <c:pt idx="3">
                  <c:v>3.8</c:v>
                </c:pt>
                <c:pt idx="4">
                  <c:v>3.9</c:v>
                </c:pt>
                <c:pt idx="5">
                  <c:v>3.9</c:v>
                </c:pt>
                <c:pt idx="6">
                  <c:v>3.9</c:v>
                </c:pt>
                <c:pt idx="7">
                  <c:v>3.8</c:v>
                </c:pt>
                <c:pt idx="8">
                  <c:v>3.9</c:v>
                </c:pt>
                <c:pt idx="9">
                  <c:v>3.9</c:v>
                </c:pt>
                <c:pt idx="10">
                  <c:v>3.9</c:v>
                </c:pt>
                <c:pt idx="11">
                  <c:v>4</c:v>
                </c:pt>
                <c:pt idx="12">
                  <c:v>3.5</c:v>
                </c:pt>
                <c:pt idx="13">
                  <c:v>3.1</c:v>
                </c:pt>
                <c:pt idx="14">
                  <c:v>6.1</c:v>
                </c:pt>
                <c:pt idx="15">
                  <c:v>5.4</c:v>
                </c:pt>
                <c:pt idx="16">
                  <c:v>4.5</c:v>
                </c:pt>
                <c:pt idx="17">
                  <c:v>4.3</c:v>
                </c:pt>
                <c:pt idx="18">
                  <c:v>4.2</c:v>
                </c:pt>
                <c:pt idx="19">
                  <c:v>4.3</c:v>
                </c:pt>
                <c:pt idx="20">
                  <c:v>4.0999999999999996</c:v>
                </c:pt>
                <c:pt idx="21">
                  <c:v>4</c:v>
                </c:pt>
                <c:pt idx="22">
                  <c:v>4</c:v>
                </c:pt>
                <c:pt idx="23">
                  <c:v>4.2</c:v>
                </c:pt>
                <c:pt idx="24">
                  <c:v>4.3</c:v>
                </c:pt>
                <c:pt idx="25">
                  <c:v>4.2</c:v>
                </c:pt>
                <c:pt idx="26">
                  <c:v>4.2</c:v>
                </c:pt>
                <c:pt idx="27">
                  <c:v>4.4000000000000004</c:v>
                </c:pt>
                <c:pt idx="28">
                  <c:v>4.5</c:v>
                </c:pt>
                <c:pt idx="29">
                  <c:v>4.3</c:v>
                </c:pt>
                <c:pt idx="30">
                  <c:v>4.4000000000000004</c:v>
                </c:pt>
                <c:pt idx="31">
                  <c:v>4.4000000000000004</c:v>
                </c:pt>
                <c:pt idx="32">
                  <c:v>4.5</c:v>
                </c:pt>
                <c:pt idx="33">
                  <c:v>4.3</c:v>
                </c:pt>
                <c:pt idx="34">
                  <c:v>4.3</c:v>
                </c:pt>
                <c:pt idx="35">
                  <c:v>4.5</c:v>
                </c:pt>
                <c:pt idx="36">
                  <c:v>4.5</c:v>
                </c:pt>
              </c:numCache>
            </c:numRef>
          </c:val>
          <c:smooth val="0"/>
          <c:extLst>
            <c:ext xmlns:c16="http://schemas.microsoft.com/office/drawing/2014/chart" uri="{C3380CC4-5D6E-409C-BE32-E72D297353CC}">
              <c16:uniqueId val="{00000005-4AD4-48D4-B0F2-B5519A5218B4}"/>
            </c:ext>
          </c:extLst>
        </c:ser>
        <c:ser>
          <c:idx val="2"/>
          <c:order val="2"/>
          <c:tx>
            <c:strRef>
              <c:f>'BLS Data Series'!$A$17</c:f>
              <c:strCache>
                <c:ptCount val="1"/>
                <c:pt idx="0">
                  <c:v>Separations</c:v>
                </c:pt>
              </c:strCache>
            </c:strRef>
          </c:tx>
          <c:spPr>
            <a:ln w="34925" cap="rnd">
              <a:solidFill>
                <a:srgbClr val="C00000"/>
              </a:solidFill>
              <a:round/>
            </a:ln>
            <a:effectLst/>
          </c:spPr>
          <c:marker>
            <c:symbol val="none"/>
          </c:marker>
          <c:dLbls>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AD4-48D4-B0F2-B5519A5218B4}"/>
                </c:ext>
              </c:extLst>
            </c:dLbl>
            <c:dLbl>
              <c:idx val="3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AD4-48D4-B0F2-B5519A5218B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'BLS Data Series'!$B$14:$AL$14</c:f>
              <c:strCache>
                <c:ptCount val="37"/>
                <c:pt idx="0">
                  <c:v>Mar 19</c:v>
                </c:pt>
                <c:pt idx="1">
                  <c:v>Apr 19</c:v>
                </c:pt>
                <c:pt idx="2">
                  <c:v>May 19</c:v>
                </c:pt>
                <c:pt idx="3">
                  <c:v>Jun 19</c:v>
                </c:pt>
                <c:pt idx="4">
                  <c:v>Jul 19</c:v>
                </c:pt>
                <c:pt idx="5">
                  <c:v>Aug 19</c:v>
                </c:pt>
                <c:pt idx="6">
                  <c:v>Sep 19</c:v>
                </c:pt>
                <c:pt idx="7">
                  <c:v>Oct 19</c:v>
                </c:pt>
                <c:pt idx="8">
                  <c:v>Nov 19</c:v>
                </c:pt>
                <c:pt idx="9">
                  <c:v>Dec 19</c:v>
                </c:pt>
                <c:pt idx="10">
                  <c:v>Jan 20</c:v>
                </c:pt>
                <c:pt idx="11">
                  <c:v>Feb 20</c:v>
                </c:pt>
                <c:pt idx="12">
                  <c:v>Mar 20</c:v>
                </c:pt>
                <c:pt idx="13">
                  <c:v>Apr 20</c:v>
                </c:pt>
                <c:pt idx="14">
                  <c:v>May 20</c:v>
                </c:pt>
                <c:pt idx="15">
                  <c:v>Jun 20</c:v>
                </c:pt>
                <c:pt idx="16">
                  <c:v>Jul 20</c:v>
                </c:pt>
                <c:pt idx="17">
                  <c:v>Aug 20</c:v>
                </c:pt>
                <c:pt idx="18">
                  <c:v>Sep 20</c:v>
                </c:pt>
                <c:pt idx="19">
                  <c:v>Oct 20</c:v>
                </c:pt>
                <c:pt idx="20">
                  <c:v>Nov 20</c:v>
                </c:pt>
                <c:pt idx="21">
                  <c:v>Dec 20</c:v>
                </c:pt>
                <c:pt idx="22">
                  <c:v>Jan 21</c:v>
                </c:pt>
                <c:pt idx="23">
                  <c:v>Feb 21</c:v>
                </c:pt>
                <c:pt idx="24">
                  <c:v>Mar 21</c:v>
                </c:pt>
                <c:pt idx="25">
                  <c:v>Apr 21</c:v>
                </c:pt>
                <c:pt idx="26">
                  <c:v>May 21</c:v>
                </c:pt>
                <c:pt idx="27">
                  <c:v>Jun 21</c:v>
                </c:pt>
                <c:pt idx="28">
                  <c:v>Jul 21</c:v>
                </c:pt>
                <c:pt idx="29">
                  <c:v>Aug 21</c:v>
                </c:pt>
                <c:pt idx="30">
                  <c:v>Sep 21</c:v>
                </c:pt>
                <c:pt idx="31">
                  <c:v>Oct 21</c:v>
                </c:pt>
                <c:pt idx="32">
                  <c:v>Nov 21</c:v>
                </c:pt>
                <c:pt idx="33">
                  <c:v>Dec 21</c:v>
                </c:pt>
                <c:pt idx="34">
                  <c:v>Jan 22</c:v>
                </c:pt>
                <c:pt idx="35">
                  <c:v>Feb 22</c:v>
                </c:pt>
                <c:pt idx="36">
                  <c:v>Mar 22</c:v>
                </c:pt>
              </c:strCache>
            </c:strRef>
          </c:cat>
          <c:val>
            <c:numRef>
              <c:f>'BLS Data Series'!$B$17:$AL$17</c:f>
              <c:numCache>
                <c:formatCode>0.0</c:formatCode>
                <c:ptCount val="37"/>
                <c:pt idx="0">
                  <c:v>3.7</c:v>
                </c:pt>
                <c:pt idx="1">
                  <c:v>3.8</c:v>
                </c:pt>
                <c:pt idx="2">
                  <c:v>3.7</c:v>
                </c:pt>
                <c:pt idx="3">
                  <c:v>3.7</c:v>
                </c:pt>
                <c:pt idx="4">
                  <c:v>3.9</c:v>
                </c:pt>
                <c:pt idx="5">
                  <c:v>3.7</c:v>
                </c:pt>
                <c:pt idx="6">
                  <c:v>3.8</c:v>
                </c:pt>
                <c:pt idx="7">
                  <c:v>3.7</c:v>
                </c:pt>
                <c:pt idx="8">
                  <c:v>3.7</c:v>
                </c:pt>
                <c:pt idx="9">
                  <c:v>3.8</c:v>
                </c:pt>
                <c:pt idx="10">
                  <c:v>3.8</c:v>
                </c:pt>
                <c:pt idx="11">
                  <c:v>3.8</c:v>
                </c:pt>
                <c:pt idx="12">
                  <c:v>10.8</c:v>
                </c:pt>
                <c:pt idx="13">
                  <c:v>8.9</c:v>
                </c:pt>
                <c:pt idx="14">
                  <c:v>3.6</c:v>
                </c:pt>
                <c:pt idx="15">
                  <c:v>3.8</c:v>
                </c:pt>
                <c:pt idx="16">
                  <c:v>3.7</c:v>
                </c:pt>
                <c:pt idx="17">
                  <c:v>3.4</c:v>
                </c:pt>
                <c:pt idx="18">
                  <c:v>3.6</c:v>
                </c:pt>
                <c:pt idx="19">
                  <c:v>3.7</c:v>
                </c:pt>
                <c:pt idx="20">
                  <c:v>4</c:v>
                </c:pt>
                <c:pt idx="21">
                  <c:v>4</c:v>
                </c:pt>
                <c:pt idx="22">
                  <c:v>3.6</c:v>
                </c:pt>
                <c:pt idx="23">
                  <c:v>3.8</c:v>
                </c:pt>
                <c:pt idx="24">
                  <c:v>3.8</c:v>
                </c:pt>
                <c:pt idx="25">
                  <c:v>4</c:v>
                </c:pt>
                <c:pt idx="26">
                  <c:v>3.8</c:v>
                </c:pt>
                <c:pt idx="27">
                  <c:v>4</c:v>
                </c:pt>
                <c:pt idx="28">
                  <c:v>4</c:v>
                </c:pt>
                <c:pt idx="29">
                  <c:v>4</c:v>
                </c:pt>
                <c:pt idx="30">
                  <c:v>4.0999999999999996</c:v>
                </c:pt>
                <c:pt idx="31">
                  <c:v>4</c:v>
                </c:pt>
                <c:pt idx="32">
                  <c:v>4.2</c:v>
                </c:pt>
                <c:pt idx="33">
                  <c:v>4.0999999999999996</c:v>
                </c:pt>
                <c:pt idx="34">
                  <c:v>4</c:v>
                </c:pt>
                <c:pt idx="35">
                  <c:v>4</c:v>
                </c:pt>
                <c:pt idx="36">
                  <c:v>4.2</c:v>
                </c:pt>
              </c:numCache>
            </c:numRef>
          </c:val>
          <c:smooth val="0"/>
          <c:extLst>
            <c:ext xmlns:c16="http://schemas.microsoft.com/office/drawing/2014/chart" uri="{C3380CC4-5D6E-409C-BE32-E72D297353CC}">
              <c16:uniqueId val="{00000008-4AD4-48D4-B0F2-B5519A5218B4}"/>
            </c:ext>
          </c:extLst>
        </c:ser>
        <c:ser>
          <c:idx val="3"/>
          <c:order val="3"/>
          <c:tx>
            <c:strRef>
              <c:f>'BLS Data Series'!$A$18</c:f>
              <c:strCache>
                <c:ptCount val="1"/>
              </c:strCache>
            </c:strRef>
          </c:tx>
          <c:spPr>
            <a:ln w="28575" cap="rnd">
              <a:solidFill>
                <a:schemeClr val="accent4"/>
              </a:solidFill>
              <a:round/>
            </a:ln>
            <a:effectLst/>
          </c:spPr>
          <c:marker>
            <c:symbol val="none"/>
          </c:marker>
          <c:cat>
            <c:strRef>
              <c:f>'BLS Data Series'!$B$14:$AL$14</c:f>
              <c:strCache>
                <c:ptCount val="37"/>
                <c:pt idx="0">
                  <c:v>Mar 19</c:v>
                </c:pt>
                <c:pt idx="1">
                  <c:v>Apr 19</c:v>
                </c:pt>
                <c:pt idx="2">
                  <c:v>May 19</c:v>
                </c:pt>
                <c:pt idx="3">
                  <c:v>Jun 19</c:v>
                </c:pt>
                <c:pt idx="4">
                  <c:v>Jul 19</c:v>
                </c:pt>
                <c:pt idx="5">
                  <c:v>Aug 19</c:v>
                </c:pt>
                <c:pt idx="6">
                  <c:v>Sep 19</c:v>
                </c:pt>
                <c:pt idx="7">
                  <c:v>Oct 19</c:v>
                </c:pt>
                <c:pt idx="8">
                  <c:v>Nov 19</c:v>
                </c:pt>
                <c:pt idx="9">
                  <c:v>Dec 19</c:v>
                </c:pt>
                <c:pt idx="10">
                  <c:v>Jan 20</c:v>
                </c:pt>
                <c:pt idx="11">
                  <c:v>Feb 20</c:v>
                </c:pt>
                <c:pt idx="12">
                  <c:v>Mar 20</c:v>
                </c:pt>
                <c:pt idx="13">
                  <c:v>Apr 20</c:v>
                </c:pt>
                <c:pt idx="14">
                  <c:v>May 20</c:v>
                </c:pt>
                <c:pt idx="15">
                  <c:v>Jun 20</c:v>
                </c:pt>
                <c:pt idx="16">
                  <c:v>Jul 20</c:v>
                </c:pt>
                <c:pt idx="17">
                  <c:v>Aug 20</c:v>
                </c:pt>
                <c:pt idx="18">
                  <c:v>Sep 20</c:v>
                </c:pt>
                <c:pt idx="19">
                  <c:v>Oct 20</c:v>
                </c:pt>
                <c:pt idx="20">
                  <c:v>Nov 20</c:v>
                </c:pt>
                <c:pt idx="21">
                  <c:v>Dec 20</c:v>
                </c:pt>
                <c:pt idx="22">
                  <c:v>Jan 21</c:v>
                </c:pt>
                <c:pt idx="23">
                  <c:v>Feb 21</c:v>
                </c:pt>
                <c:pt idx="24">
                  <c:v>Mar 21</c:v>
                </c:pt>
                <c:pt idx="25">
                  <c:v>Apr 21</c:v>
                </c:pt>
                <c:pt idx="26">
                  <c:v>May 21</c:v>
                </c:pt>
                <c:pt idx="27">
                  <c:v>Jun 21</c:v>
                </c:pt>
                <c:pt idx="28">
                  <c:v>Jul 21</c:v>
                </c:pt>
                <c:pt idx="29">
                  <c:v>Aug 21</c:v>
                </c:pt>
                <c:pt idx="30">
                  <c:v>Sep 21</c:v>
                </c:pt>
                <c:pt idx="31">
                  <c:v>Oct 21</c:v>
                </c:pt>
                <c:pt idx="32">
                  <c:v>Nov 21</c:v>
                </c:pt>
                <c:pt idx="33">
                  <c:v>Dec 21</c:v>
                </c:pt>
                <c:pt idx="34">
                  <c:v>Jan 22</c:v>
                </c:pt>
                <c:pt idx="35">
                  <c:v>Feb 22</c:v>
                </c:pt>
                <c:pt idx="36">
                  <c:v>Mar 22</c:v>
                </c:pt>
              </c:strCache>
            </c:strRef>
          </c:cat>
          <c:val>
            <c:numRef>
              <c:f>'BLS Data Series'!$B$18:$AL$18</c:f>
              <c:numCache>
                <c:formatCode>General</c:formatCode>
                <c:ptCount val="37"/>
              </c:numCache>
            </c:numRef>
          </c:val>
          <c:smooth val="0"/>
          <c:extLst>
            <c:ext xmlns:c16="http://schemas.microsoft.com/office/drawing/2014/chart" uri="{C3380CC4-5D6E-409C-BE32-E72D297353CC}">
              <c16:uniqueId val="{00000009-4AD4-48D4-B0F2-B5519A5218B4}"/>
            </c:ext>
          </c:extLst>
        </c:ser>
        <c:dLbls>
          <c:showLegendKey val="0"/>
          <c:showVal val="0"/>
          <c:showCatName val="0"/>
          <c:showSerName val="0"/>
          <c:showPercent val="0"/>
          <c:showBubbleSize val="0"/>
        </c:dLbls>
        <c:smooth val="0"/>
        <c:axId val="887085744"/>
        <c:axId val="887100720"/>
      </c:lineChart>
      <c:catAx>
        <c:axId val="88708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1" i="0" u="none" strike="noStrike" kern="1200" baseline="0">
                <a:solidFill>
                  <a:schemeClr val="tx1"/>
                </a:solidFill>
                <a:latin typeface="+mn-lt"/>
                <a:ea typeface="+mn-ea"/>
                <a:cs typeface="+mn-cs"/>
              </a:defRPr>
            </a:pPr>
            <a:endParaRPr lang="en-US"/>
          </a:p>
        </c:txPr>
        <c:crossAx val="887100720"/>
        <c:crosses val="autoZero"/>
        <c:auto val="1"/>
        <c:lblAlgn val="ctr"/>
        <c:lblOffset val="100"/>
        <c:noMultiLvlLbl val="0"/>
      </c:catAx>
      <c:valAx>
        <c:axId val="887100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b="0">
                    <a:solidFill>
                      <a:schemeClr val="tx1"/>
                    </a:solidFill>
                  </a:rPr>
                  <a:t>% Rate</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crossAx val="887085744"/>
        <c:crosses val="autoZero"/>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5400"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790146897038615"/>
          <c:y val="0.10410554703969518"/>
          <c:w val="0.54564725047944729"/>
          <c:h val="0.69173657003702993"/>
        </c:manualLayout>
      </c:layout>
      <c:pieChart>
        <c:varyColors val="1"/>
        <c:ser>
          <c:idx val="0"/>
          <c:order val="0"/>
          <c:tx>
            <c:strRef>
              <c:f>Sheet1!$B$1</c:f>
              <c:strCache>
                <c:ptCount val="1"/>
                <c:pt idx="0">
                  <c:v>Employee Turnover</c:v>
                </c:pt>
              </c:strCache>
            </c:strRef>
          </c:tx>
          <c:dPt>
            <c:idx val="0"/>
            <c:bubble3D val="0"/>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extLst>
              <c:ext xmlns:c16="http://schemas.microsoft.com/office/drawing/2014/chart" uri="{C3380CC4-5D6E-409C-BE32-E72D297353CC}">
                <c16:uniqueId val="{00000001-6AE5-4236-BCEF-29D1A443566C}"/>
              </c:ext>
            </c:extLst>
          </c:dPt>
          <c:dPt>
            <c:idx val="1"/>
            <c:bubble3D val="0"/>
            <c:spPr>
              <a:solidFill>
                <a:srgbClr val="6666FF">
                  <a:alpha val="90000"/>
                </a:srgbClr>
              </a:soli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extLst>
              <c:ext xmlns:c16="http://schemas.microsoft.com/office/drawing/2014/chart" uri="{C3380CC4-5D6E-409C-BE32-E72D297353CC}">
                <c16:uniqueId val="{00000002-7F49-4743-9185-E007DA2269E6}"/>
              </c:ext>
            </c:extLst>
          </c:dPt>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Sheet1!$A$2:$A$3</c:f>
              <c:strCache>
                <c:ptCount val="2"/>
                <c:pt idx="0">
                  <c:v>Churn</c:v>
                </c:pt>
                <c:pt idx="1">
                  <c:v>Involuntary</c:v>
                </c:pt>
              </c:strCache>
            </c:strRef>
          </c:cat>
          <c:val>
            <c:numRef>
              <c:f>Sheet1!$B$2:$B$3</c:f>
              <c:numCache>
                <c:formatCode>0.0%</c:formatCode>
                <c:ptCount val="2"/>
                <c:pt idx="0">
                  <c:v>0.36299999999999999</c:v>
                </c:pt>
                <c:pt idx="1">
                  <c:v>0.63700000000000001</c:v>
                </c:pt>
              </c:numCache>
            </c:numRef>
          </c:val>
          <c:extLst>
            <c:ext xmlns:c16="http://schemas.microsoft.com/office/drawing/2014/chart" uri="{C3380CC4-5D6E-409C-BE32-E72D297353CC}">
              <c16:uniqueId val="{00000000-7F49-4743-9185-E007DA2269E6}"/>
            </c:ext>
          </c:extLst>
        </c:ser>
        <c:dLbls>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4.9040801717967077E-2"/>
          <c:y val="0.78902043249161846"/>
          <c:w val="0.90191839656406581"/>
          <c:h val="0.2109795675083815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ED9A2B2-7882-DE4B-B57A-A439A870E26C}" type="datetimeFigureOut">
              <a:rPr lang="en-US" smtClean="0"/>
              <a:t>5/10/2022</a:t>
            </a:fld>
            <a:endParaRPr lang="en-US" dirty="0"/>
          </a:p>
        </p:txBody>
      </p:sp>
      <p:sp>
        <p:nvSpPr>
          <p:cNvPr id="4" name="Slide Image Placeholder 3"/>
          <p:cNvSpPr>
            <a:spLocks noGrp="1" noRot="1" noChangeAspect="1"/>
          </p:cNvSpPr>
          <p:nvPr>
            <p:ph type="sldImg" idx="2"/>
          </p:nvPr>
        </p:nvSpPr>
        <p:spPr>
          <a:xfrm>
            <a:off x="731520" y="773105"/>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208929"/>
            <a:ext cx="5852160" cy="4619166"/>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4A2B539-CE1E-934A-A63B-C17F37B89C2D}" type="slidenum">
              <a:rPr lang="en-US" smtClean="0"/>
              <a:t>‹#›</a:t>
            </a:fld>
            <a:endParaRPr lang="en-US" dirty="0"/>
          </a:p>
        </p:txBody>
      </p:sp>
    </p:spTree>
    <p:extLst>
      <p:ext uri="{BB962C8B-B14F-4D97-AF65-F5344CB8AC3E}">
        <p14:creationId xmlns:p14="http://schemas.microsoft.com/office/powerpoint/2010/main" val="2820463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i.org/10.1111/1468-0009.12462" TargetMode="External"/><Relationship Id="rId13" Type="http://schemas.openxmlformats.org/officeDocument/2006/relationships/hyperlink" Target="https://data.louisvilleky.gov/dataset/turnover" TargetMode="External"/><Relationship Id="rId3" Type="http://schemas.openxmlformats.org/officeDocument/2006/relationships/hyperlink" Target="https://doi.org/10.1016/j.immuni.2021.09.019" TargetMode="External"/><Relationship Id="rId7" Type="http://schemas.openxmlformats.org/officeDocument/2006/relationships/hyperlink" Target="https://www.thestreet.com/investing/us-hiring-surges-as-covid-benefits-expire-supply-chain-hit-bites" TargetMode="External"/><Relationship Id="rId12" Type="http://schemas.openxmlformats.org/officeDocument/2006/relationships/hyperlink" Target="https://tradingeconomics.com/united-states/inflation-cpi"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cdc.gov/museum/timeline/covid19.html" TargetMode="External"/><Relationship Id="rId11" Type="http://schemas.openxmlformats.org/officeDocument/2006/relationships/hyperlink" Target="https://doi.org/10.3389/fpsyg.2020.577684" TargetMode="External"/><Relationship Id="rId5" Type="http://schemas.openxmlformats.org/officeDocument/2006/relationships/hyperlink" Target="https://doi.org/10.2105/ajph.2021.306490" TargetMode="External"/><Relationship Id="rId10" Type="http://schemas.openxmlformats.org/officeDocument/2006/relationships/hyperlink" Target="https://doi.org/10.1016/j.appet.2021.105639" TargetMode="External"/><Relationship Id="rId4" Type="http://schemas.openxmlformats.org/officeDocument/2006/relationships/hyperlink" Target="https://www.bls.gov/jlt/data.htm" TargetMode="External"/><Relationship Id="rId9" Type="http://schemas.openxmlformats.org/officeDocument/2006/relationships/hyperlink" Target="https://doi.org/10.1001/jamanetworkopen.2020.3595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4A2B539-CE1E-934A-A63B-C17F37B89C2D}" type="slidenum">
              <a:rPr lang="en-US" smtClean="0"/>
              <a:t>1</a:t>
            </a:fld>
            <a:endParaRPr lang="en-US" dirty="0"/>
          </a:p>
        </p:txBody>
      </p:sp>
    </p:spTree>
    <p:extLst>
      <p:ext uri="{BB962C8B-B14F-4D97-AF65-F5344CB8AC3E}">
        <p14:creationId xmlns:p14="http://schemas.microsoft.com/office/powerpoint/2010/main" val="145687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Personal access to a dataset was limited so a secondary dataset was procured (O’Leary, 2021). The existing dataset was able to provide some insight as to the seasonality of involuntary turnover, but it lacked variables that may help identify the motivation behind the voluntary resignations. This may be because the turnover dataset originally contained summary data. The ideal scenario would be to obtain a dataset that includes post-pandemic data to provide clearer insight regarding the current reasons for employee turnover. Variables that indicate things that impact employee work-life balance should likewise be collected (e.g., commute distance, remote or on-site, benefit status).</a:t>
            </a: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10</a:t>
            </a:fld>
            <a:endParaRPr lang="en-US" dirty="0"/>
          </a:p>
        </p:txBody>
      </p:sp>
    </p:spTree>
    <p:extLst>
      <p:ext uri="{BB962C8B-B14F-4D97-AF65-F5344CB8AC3E}">
        <p14:creationId xmlns:p14="http://schemas.microsoft.com/office/powerpoint/2010/main" val="1526416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rPr>
              <a:t>The Covid-19 pandemic will have enduring effects on the nation’s population health and economy. Identifying factors that contribute to employee turnover will allow organizations to abate it. As more recent data becomes available, additional analysis will need to be conducted. Identifying and responding to emerging contributors to voluntary employee turnover will aid in stabilizing the employment market and ultimately can improve the nation’s economic and population health.</a:t>
            </a:r>
          </a:p>
        </p:txBody>
      </p:sp>
      <p:sp>
        <p:nvSpPr>
          <p:cNvPr id="4" name="Slide Number Placeholder 3"/>
          <p:cNvSpPr>
            <a:spLocks noGrp="1"/>
          </p:cNvSpPr>
          <p:nvPr>
            <p:ph type="sldNum" sz="quarter" idx="5"/>
          </p:nvPr>
        </p:nvSpPr>
        <p:spPr/>
        <p:txBody>
          <a:bodyPr/>
          <a:lstStyle/>
          <a:p>
            <a:fld id="{34A2B539-CE1E-934A-A63B-C17F37B89C2D}" type="slidenum">
              <a:rPr lang="en-US" smtClean="0"/>
              <a:t>11</a:t>
            </a:fld>
            <a:endParaRPr lang="en-US" dirty="0"/>
          </a:p>
        </p:txBody>
      </p:sp>
    </p:spTree>
    <p:extLst>
      <p:ext uri="{BB962C8B-B14F-4D97-AF65-F5344CB8AC3E}">
        <p14:creationId xmlns:p14="http://schemas.microsoft.com/office/powerpoint/2010/main" val="2520511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Antia, R., &amp; Halloran, M. E. (2021). Transition to endemicity: Understanding COVID-19.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Immunity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54</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(10), 2172-2176.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https://doi.org/10.1016/j.immuni.2021.09.019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cs typeface="Times New Roman" panose="02020603050405020304" pitchFamily="18" charset="0"/>
              </a:rPr>
              <a:t>BLS. (2022, March 31). </a:t>
            </a:r>
            <a:r>
              <a:rPr lang="en-US" sz="1200" i="1" dirty="0">
                <a:effectLst/>
                <a:latin typeface="Times New Roman" panose="02020603050405020304" pitchFamily="18" charset="0"/>
                <a:cs typeface="Times New Roman" panose="02020603050405020304" pitchFamily="18" charset="0"/>
              </a:rPr>
              <a:t>Job openings and labor turnover survey</a:t>
            </a:r>
            <a:r>
              <a:rPr lang="en-US" sz="1200" dirty="0">
                <a:effectLst/>
                <a:latin typeface="Times New Roman" panose="02020603050405020304" pitchFamily="18" charset="0"/>
                <a:cs typeface="Times New Roman" panose="02020603050405020304" pitchFamily="18" charset="0"/>
              </a:rPr>
              <a:t>. U.S. Bureau of Labor Statistics. </a:t>
            </a:r>
            <a:r>
              <a:rPr lang="en-US" sz="1200" dirty="0">
                <a:effectLst/>
                <a:latin typeface="Times New Roman" panose="02020603050405020304" pitchFamily="18" charset="0"/>
                <a:cs typeface="Times New Roman" panose="02020603050405020304" pitchFamily="18" charset="0"/>
                <a:hlinkClick r:id="rId4"/>
              </a:rPr>
              <a:t>https://www.bls.gov/jlt/data.htm#</a:t>
            </a:r>
            <a:endParaRPr lang="en-US" sz="1200" dirty="0">
              <a:effectLst/>
              <a:latin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Brenner, M. H. (2021). Unemployment, bankruptcies, and deaths from multiple causes in the COVID-19 recession compared with the 2000‒2018 Great Recession impact.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American Journal of Public Health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111</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(11), 1950-1959.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https://doi.org/10.2105/ajph.2021.306490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CDC Museum. (2022, January 5).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CDC Museum COVID-19 timeline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Centers for Disease Control and Prevention | CDC.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https://www.cdc.gov/museum/timeline/covid19.html</a:t>
            </a:r>
            <a:endPar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Choudhary, V. (2021, September 24).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US hiring surges as COVID benefits expire, supply chain hit bites; Wage inflation in focus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TheStreet. </a:t>
            </a:r>
            <a:r>
              <a:rPr lang="en-US" sz="12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https://www.thestreet.com/investing/us-hiring-surges-as-covid-benefits-expire-supply-chain-hit-bites</a:t>
            </a:r>
            <a:endParaRPr lang="en-US" sz="12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Geisler, J. (2021). The Great Resignation: Reality or myth?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HFM (Healthcare Financial Management)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75</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 44-45.</a:t>
            </a: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Jagangac, J., Gavric, T., &amp; Obhodas, I. (2020). Effects of work stress and job satisfaction on employee retention: A model of retention strategies.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International Journal of Sales, Retailing &amp; Marketing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9</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 38-50. </a:t>
            </a:r>
          </a:p>
          <a:p>
            <a:pPr marR="47625">
              <a:lnSpc>
                <a:spcPct val="150000"/>
              </a:lnSpc>
              <a:spcBef>
                <a:spcPts val="0"/>
              </a:spcBef>
              <a:spcAft>
                <a:spcPts val="0"/>
              </a:spcAft>
              <a:buFont typeface="Wingdings" panose="05000000000000000000" pitchFamily="2" charset="2"/>
              <a:buChar char="q"/>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Maani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 &amp; Galea, S. (2020). COVID‐19 and underinvestment in the health of the US population.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The Milbank Quarterly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98</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 239-249.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https://doi.org/10.1111/1468-0009.12462</a:t>
            </a:r>
            <a:endPar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O′Leary, Z. (2021).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The essential guide to doing your research project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(4th ed.). SAGE.</a:t>
            </a: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Rigby, E. (2021). The COVID-19 economy, unemployment insurance, and population health.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JAMA Network Open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 e2035955.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https://doi.org/10.1001/jamanetworkopen.2020.35955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Rogers, A. M., Lauren, B. N., Woo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Baidal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J. 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Ozanne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 M., &amp;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Hur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 (2021). Persistent effects of the COVID-19 pandemic on diet, exercise, risk for food insecurity, and quality of life: A longitudinal study among U.S. adults.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Appetite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167</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105639.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rPr>
              <a:t>https://doi.org/10.1016/j.appet.2021.105639</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R="47625">
              <a:lnSpc>
                <a:spcPct val="150000"/>
              </a:lnSpc>
              <a:spcBef>
                <a:spcPts val="0"/>
              </a:spcBef>
              <a:spcAft>
                <a:spcPts val="0"/>
              </a:spcAft>
              <a:buFont typeface="Wingdings" panose="05000000000000000000" pitchFamily="2" charset="2"/>
              <a:buChar char="q"/>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Saladino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Algeri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 &amp; Auriemma, V. (2020). The psychological and social impact of COVID-19: New perspectives of well-being.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Frontiers in Psychology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11</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1"/>
              </a:rPr>
              <a:t>https://doi.org/10.3389/fpsyg.2020.577684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Shi, &amp; Singh, D. A. (2019).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Delivering health care in America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(7th ed.). Jones &amp; Bartlett Learning Trading Economics. (n.d.).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United States inflation rate | 1914-2021 data | 2022-2023 forecast | Calendar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TRADING ECONOMICS | 20 million INDICATORS FROM 196 COUNTRIES.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rPr>
              <a:t>https://tradingeconomics.com/united-states/inflation-cpi</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Trading Economics. (n.d.).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United States inflation rate | 1914-2021 data | 2022-2023 forecast | Calendar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TRADING ECONOMICS | 20 million INDICATORS FROM 196 COUNTRIES.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rPr>
              <a:t>https://tradingeconomics.com/united-states/inflation-cpi</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Turnover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(n.d.). Louisville Metro Open Data.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3"/>
              </a:rPr>
              <a:t>https://data.louisvilleky.gov/dataset/turnover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12</a:t>
            </a:fld>
            <a:endParaRPr lang="en-US" dirty="0"/>
          </a:p>
        </p:txBody>
      </p:sp>
    </p:spTree>
    <p:extLst>
      <p:ext uri="{BB962C8B-B14F-4D97-AF65-F5344CB8AC3E}">
        <p14:creationId xmlns:p14="http://schemas.microsoft.com/office/powerpoint/2010/main" val="3387853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COVID 19 was declared to be a pandemic by the World Health Organization (WHO) on March 11, 2020 (CDC Museum, 2022). Two years have passed since the declaration of the pandemic and COVID 19 is finally beginning a transition to an endemic phase which will take years to fully achieve (Antia &amp; Halloran, 2021). Global changes and adaptations had to be made at an unprecedented rate. Because of efforts to contain the pandemic, the national job separation rate increased by 184% while vacancy applications and hiring decreased (Marinescu et al., 2021). </a:t>
            </a:r>
          </a:p>
          <a:p>
            <a:endParaRPr lang="en-US" sz="1200" dirty="0">
              <a:effectLst/>
              <a:latin typeface="Times New Roman" panose="02020603050405020304" pitchFamily="18" charset="0"/>
              <a:cs typeface="Times New Roman" panose="02020603050405020304" pitchFamily="18" charset="0"/>
            </a:endParaRPr>
          </a:p>
          <a:p>
            <a:r>
              <a:rPr lang="en-US" sz="1200" dirty="0">
                <a:effectLst/>
                <a:latin typeface="Times New Roman" panose="02020603050405020304" pitchFamily="18" charset="0"/>
                <a:cs typeface="Times New Roman" panose="02020603050405020304" pitchFamily="18" charset="0"/>
              </a:rPr>
              <a:t>The graph shows that while the hire and separation rates have nearly returned to pre-pandemic rates, the number of job openings has seen a 54% increase overall. This suggests that many are long-term unemployed or have simply chosen not to return to work. As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pandemic has worn on, there has been a collective reassessment of priorities that led to what came to be known as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The Great Resignation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(TGR) (Geisler, 2021). </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2</a:t>
            </a:fld>
            <a:endParaRPr lang="en-US" dirty="0"/>
          </a:p>
        </p:txBody>
      </p:sp>
    </p:spTree>
    <p:extLst>
      <p:ext uri="{BB962C8B-B14F-4D97-AF65-F5344CB8AC3E}">
        <p14:creationId xmlns:p14="http://schemas.microsoft.com/office/powerpoint/2010/main" val="12643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The research study that accompanies this presentation focuses on the effect of the COVID 19 pandemic on population health in the United States. Specifically, the effect of the pandemic on employment and the economy are explored as they relate to population health. The objective of this research aimed to gain insight into factors that contribute to employee turnover (churn). The research strived to understand how employee retention rates can be increased. Research to better understand the impact of the pandemic in these areas will aid in understanding how stabilizing the labor market may, in turn, help improve population health.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3</a:t>
            </a:fld>
            <a:endParaRPr lang="en-US" dirty="0"/>
          </a:p>
        </p:txBody>
      </p:sp>
    </p:spTree>
    <p:extLst>
      <p:ext uri="{BB962C8B-B14F-4D97-AF65-F5344CB8AC3E}">
        <p14:creationId xmlns:p14="http://schemas.microsoft.com/office/powerpoint/2010/main" val="264368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rPr>
              <a:t>The pandemic and TGR have had a far-reaching impact.  In addition to an unprecedented national loss of life, the pandemic has also notably impacted the nation’s population health and economy (Rigby, 2021).  The World Health Organization (WHO) identifies population health as a synthesis of physical, mental, and social well-being (Shi &amp; Singh, 2019). Employment, income, and wealth are critical health socioeconomic determinants and each of these facets of well-being has been impacted by the pandemic. </a:t>
            </a:r>
          </a:p>
          <a:p>
            <a:pPr marL="171450" marR="0" indent="-171450">
              <a:lnSpc>
                <a:spcPct val="107000"/>
              </a:lnSpc>
              <a:spcBef>
                <a:spcPts val="0"/>
              </a:spcBef>
              <a:spcAft>
                <a:spcPts val="800"/>
              </a:spcAft>
              <a:buClrTx/>
              <a:buFont typeface="Wingdings" panose="05000000000000000000" pitchFamily="2" charset="2"/>
              <a:buChar cha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4</a:t>
            </a:fld>
            <a:endParaRPr lang="en-US" dirty="0"/>
          </a:p>
        </p:txBody>
      </p:sp>
    </p:spTree>
    <p:extLst>
      <p:ext uri="{BB962C8B-B14F-4D97-AF65-F5344CB8AC3E}">
        <p14:creationId xmlns:p14="http://schemas.microsoft.com/office/powerpoint/2010/main" val="972087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rPr>
              <a:t>Organizations are currently experiencing staffing shortages that are detrimental to the organizations, employees (Jagangac et al., 2020), and their customers. The current climate of the labor market dictates that organizations must do more with less human resources. Filling staff vacancies and reducing employee churn have become paramount for organizational longevity. The labor shortage exacerbated by the pandemic has resulted in many organizations raising wages, offering internal referral bonuses, and offering hiring bonuses (Choudhary, 2021).</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5</a:t>
            </a:fld>
            <a:endParaRPr lang="en-US" dirty="0"/>
          </a:p>
        </p:txBody>
      </p:sp>
    </p:spTree>
    <p:extLst>
      <p:ext uri="{BB962C8B-B14F-4D97-AF65-F5344CB8AC3E}">
        <p14:creationId xmlns:p14="http://schemas.microsoft.com/office/powerpoint/2010/main" val="381941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rPr>
              <a:t>While many welcomed the increased wages, it wasn’t long before the increased wages triggered action from the Federal Reserve which has raised the rate of inflation. In September 2021, Choudhary (2021) noted that the average increase in hourly earnings was 4.3%. By comparison, the annual inflation rate in February 2022 had risen to 7.9% (Trading Economics, n.d.). The war in Ukraine coupled with continued volatility in the labor market could lead to further elevated inflation rates. This is unsustainable for employers, the economy, and the population.</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6</a:t>
            </a:fld>
            <a:endParaRPr lang="en-US" dirty="0"/>
          </a:p>
        </p:txBody>
      </p:sp>
    </p:spTree>
    <p:extLst>
      <p:ext uri="{BB962C8B-B14F-4D97-AF65-F5344CB8AC3E}">
        <p14:creationId xmlns:p14="http://schemas.microsoft.com/office/powerpoint/2010/main" val="245480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indent="0" algn="l">
              <a:lnSpc>
                <a:spcPct val="200000"/>
              </a:lnSpc>
            </a:pPr>
            <a:r>
              <a:rPr lang="en-US" sz="1200" dirty="0">
                <a:effectLst/>
                <a:latin typeface="Times New Roman" panose="02020603050405020304" pitchFamily="18" charset="0"/>
                <a:ea typeface="Times New Roman" panose="02020603050405020304" pitchFamily="18" charset="0"/>
              </a:rPr>
              <a:t>Health status has historically been unevenly distributed in the U.S. as demonstrated by lower life expectancies among the poorest Americans (</a:t>
            </a:r>
            <a:r>
              <a:rPr lang="en-US" sz="1200" dirty="0" err="1">
                <a:effectLst/>
                <a:latin typeface="Times New Roman" panose="02020603050405020304" pitchFamily="18" charset="0"/>
                <a:ea typeface="Times New Roman" panose="02020603050405020304" pitchFamily="18" charset="0"/>
              </a:rPr>
              <a:t>Maani</a:t>
            </a:r>
            <a:r>
              <a:rPr lang="en-US" sz="1200" dirty="0">
                <a:effectLst/>
                <a:latin typeface="Times New Roman" panose="02020603050405020304" pitchFamily="18" charset="0"/>
                <a:ea typeface="Times New Roman" panose="02020603050405020304" pitchFamily="18" charset="0"/>
              </a:rPr>
              <a:t> &amp; Galea, 2020). A further reduced life expectancy for minority groups has also been noted by CDC (Brenner, 2021).  Pandemic prevention measures altered the population’s food consumption, exercise behaviors, limited access to nutritious food, and overall quality of life (Rogers et al.,2021). </a:t>
            </a:r>
          </a:p>
          <a:p>
            <a:pPr marL="0" marR="0" indent="0" algn="l">
              <a:lnSpc>
                <a:spcPct val="200000"/>
              </a:lnSpc>
            </a:pPr>
            <a:endParaRPr lang="en-US" sz="1200" dirty="0">
              <a:effectLst/>
              <a:latin typeface="Times New Roman" panose="02020603050405020304" pitchFamily="18" charset="0"/>
              <a:ea typeface="Times New Roman" panose="02020603050405020304" pitchFamily="18" charset="0"/>
            </a:endParaRPr>
          </a:p>
          <a:p>
            <a:pPr marL="0" marR="0" indent="0" algn="l">
              <a:lnSpc>
                <a:spcPct val="200000"/>
              </a:lnSpc>
            </a:pPr>
            <a:r>
              <a:rPr lang="en-US" sz="1200" dirty="0">
                <a:effectLst/>
                <a:latin typeface="Times New Roman" panose="02020603050405020304" pitchFamily="18" charset="0"/>
                <a:ea typeface="Times New Roman" panose="02020603050405020304" pitchFamily="18" charset="0"/>
              </a:rPr>
              <a:t>Psychologically, population segments have been more exposed to apprehension, feelings of depression, and stress resulting from trauma (</a:t>
            </a:r>
            <a:r>
              <a:rPr lang="en-US" sz="1200" dirty="0" err="1">
                <a:effectLst/>
                <a:latin typeface="Times New Roman" panose="02020603050405020304" pitchFamily="18" charset="0"/>
                <a:ea typeface="Times New Roman" panose="02020603050405020304" pitchFamily="18" charset="0"/>
              </a:rPr>
              <a:t>Saladino</a:t>
            </a:r>
            <a:r>
              <a:rPr lang="en-US" sz="1200" dirty="0">
                <a:effectLst/>
                <a:latin typeface="Times New Roman" panose="02020603050405020304" pitchFamily="18" charset="0"/>
                <a:ea typeface="Times New Roman" panose="02020603050405020304" pitchFamily="18" charset="0"/>
              </a:rPr>
              <a:t> et al., 2020). Young adults and children are at higher risk of developing anxiety while health care workers are at higher risk of developing mental and physical health issues most seen following catastrophic situations (</a:t>
            </a:r>
            <a:r>
              <a:rPr lang="en-US" sz="1200" dirty="0" err="1">
                <a:effectLst/>
                <a:latin typeface="Times New Roman" panose="02020603050405020304" pitchFamily="18" charset="0"/>
                <a:ea typeface="Times New Roman" panose="02020603050405020304" pitchFamily="18" charset="0"/>
              </a:rPr>
              <a:t>Saladino</a:t>
            </a:r>
            <a:r>
              <a:rPr lang="en-US" sz="1200" dirty="0">
                <a:effectLst/>
                <a:latin typeface="Times New Roman" panose="02020603050405020304" pitchFamily="18" charset="0"/>
                <a:ea typeface="Times New Roman" panose="02020603050405020304" pitchFamily="18" charset="0"/>
              </a:rPr>
              <a:t> et al., 2020). </a:t>
            </a:r>
          </a:p>
          <a:p>
            <a:pPr marL="0" marR="0" indent="0" algn="l">
              <a:lnSpc>
                <a:spcPct val="200000"/>
              </a:lnSpc>
            </a:pPr>
            <a:endParaRPr lang="en-US" sz="1200" dirty="0">
              <a:effectLst/>
              <a:latin typeface="Times New Roman" panose="02020603050405020304" pitchFamily="18" charset="0"/>
              <a:ea typeface="Times New Roman" panose="02020603050405020304" pitchFamily="18" charset="0"/>
            </a:endParaRPr>
          </a:p>
          <a:p>
            <a:pPr marL="0" marR="0" indent="0" algn="l">
              <a:lnSpc>
                <a:spcPct val="200000"/>
              </a:lnSpc>
            </a:pPr>
            <a:r>
              <a:rPr lang="en-US" sz="1200" dirty="0">
                <a:effectLst/>
                <a:latin typeface="Times New Roman" panose="02020603050405020304" pitchFamily="18" charset="0"/>
                <a:ea typeface="Times New Roman" panose="02020603050405020304" pitchFamily="18" charset="0"/>
              </a:rPr>
              <a:t>The pandemic reduced timely access to preventative care as health organizations struggled to keep up with the waves of COVID 19 patients. Understanding the long-term impact of the disruptions in care caused by the pandemic will require further research to create mitigation and long-term recovery strategies (Papautsky et al., 2020). The pandemic is likely to have extended repercussions as it has delayed care, contributed to unhealthy behaviors, made changes to physical environments, and further threatened socioeconomic factors… all of which are determinants of health (Rigby, 2021).</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7</a:t>
            </a:fld>
            <a:endParaRPr lang="en-US" dirty="0"/>
          </a:p>
        </p:txBody>
      </p:sp>
    </p:spTree>
    <p:extLst>
      <p:ext uri="{BB962C8B-B14F-4D97-AF65-F5344CB8AC3E}">
        <p14:creationId xmlns:p14="http://schemas.microsoft.com/office/powerpoint/2010/main" val="969294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employee turnover dataset was obtained from Louisville (KY) Metro Open Data page ("Turnover," 2021). The dataset contains the count of employees that left the Metro Government each month spanning from 2011 to 2018. The turnover dataset was modified for analysis and converted to the churn dataset. The churn dataset contains 8,441 observations of 13 variables. </a:t>
            </a:r>
          </a:p>
          <a:p>
            <a:pPr marL="0" marR="0" indent="0">
              <a:lnSpc>
                <a:spcPct val="200000"/>
              </a:lnSpc>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target variable for analysis is CHURN, defined as employees who left voluntarily. The employees that did not churn, were involuntarily let go by the organization. The preliminary questions and hypotheses for the research project are shown in the Figure on the left and a portion of the summary statistics is shown on the right.</a:t>
            </a:r>
          </a:p>
          <a:p>
            <a:pPr marL="0" marR="0" indent="0">
              <a:lnSpc>
                <a:spcPct val="200000"/>
              </a:lnSpc>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CHURN and REHIRE variables are Boolean where 0 indicates no and 1 indicates yes. The MONTH variable corresponds to the numerical calendar month. </a:t>
            </a:r>
          </a:p>
        </p:txBody>
      </p:sp>
      <p:sp>
        <p:nvSpPr>
          <p:cNvPr id="4" name="Slide Number Placeholder 3"/>
          <p:cNvSpPr>
            <a:spLocks noGrp="1"/>
          </p:cNvSpPr>
          <p:nvPr>
            <p:ph type="sldNum" sz="quarter" idx="5"/>
          </p:nvPr>
        </p:nvSpPr>
        <p:spPr/>
        <p:txBody>
          <a:bodyPr/>
          <a:lstStyle/>
          <a:p>
            <a:fld id="{34A2B539-CE1E-934A-A63B-C17F37B89C2D}" type="slidenum">
              <a:rPr lang="en-US" smtClean="0"/>
              <a:t>8</a:t>
            </a:fld>
            <a:endParaRPr lang="en-US" dirty="0"/>
          </a:p>
        </p:txBody>
      </p:sp>
    </p:spTree>
    <p:extLst>
      <p:ext uri="{BB962C8B-B14F-4D97-AF65-F5344CB8AC3E}">
        <p14:creationId xmlns:p14="http://schemas.microsoft.com/office/powerpoint/2010/main" val="1774855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indent="0">
              <a:lnSpc>
                <a:spcPct val="100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It was interesting to note that of the 8,441 employees that left the organization, 36.3% left voluntarily (churned) while the majority (63.7%) were involuntarily let go as they were seasonal and temporary employees. The mean of the REHIRE variable for both classifications indicates that most of the employees the leave are eligible for rehire. It was also noted that July and June are the months with the greatest turnover. For the dataset, EMP TYPE, YEARS, and MONTH are the stronger indicators of churn.</a:t>
            </a:r>
          </a:p>
          <a:p>
            <a:pPr marL="0" marR="0" indent="0">
              <a:lnSpc>
                <a:spcPct val="100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indent="0">
              <a:lnSpc>
                <a:spcPct val="10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the 95% confidence level, the p-values (0.0001) indicate that the null hypothesis is accepted for the first 3 questions. A visible inspection of the churn by the department indicates that the null hypothesis should be rejected for the final question. The results of business question 3 were of particular interest as was the fact that 63.7% of the churned employees were involuntarily terminated. It makes more sense, given the cost of hiring/training employees and the current labor market, to increase efforts to retain employees.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9</a:t>
            </a:fld>
            <a:endParaRPr lang="en-US" dirty="0"/>
          </a:p>
        </p:txBody>
      </p:sp>
    </p:spTree>
    <p:extLst>
      <p:ext uri="{BB962C8B-B14F-4D97-AF65-F5344CB8AC3E}">
        <p14:creationId xmlns:p14="http://schemas.microsoft.com/office/powerpoint/2010/main" val="427616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E26B44CB-EEDE-964D-AFE8-CDA368964354}" type="slidenum">
              <a:rPr lang="en-US" smtClean="0"/>
              <a:t>‹#›</a:t>
            </a:fld>
            <a:endParaRPr lang="en-US" dirty="0"/>
          </a:p>
        </p:txBody>
      </p:sp>
      <p:cxnSp>
        <p:nvCxnSpPr>
          <p:cNvPr id="15" name="Straight Connector 14"/>
          <p:cNvCxnSpPr>
            <a:cxnSpLocks/>
          </p:cNvCxnSpPr>
          <p:nvPr/>
        </p:nvCxnSpPr>
        <p:spPr>
          <a:xfrm>
            <a:off x="798286" y="3528542"/>
            <a:ext cx="1062445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5677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EA8B953-77C1-8F46-A9E0-53E1E9D221B2}" type="datetimeFigureOut">
              <a:rPr lang="en-US" smtClean="0"/>
              <a:t>5/10/2022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E26B44CB-EEDE-964D-AFE8-CDA368964354}"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6812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722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25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dirty="0"/>
          </a:p>
        </p:txBody>
      </p:sp>
      <p:cxnSp>
        <p:nvCxnSpPr>
          <p:cNvPr id="33" name="Straight Connector 32"/>
          <p:cNvCxnSpPr>
            <a:cxnSpLocks/>
          </p:cNvCxnSpPr>
          <p:nvPr/>
        </p:nvCxnSpPr>
        <p:spPr>
          <a:xfrm>
            <a:off x="787078" y="1853754"/>
            <a:ext cx="108014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7204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804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6B44CB-EEDE-964D-AFE8-CDA368964354}"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42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26B44CB-EEDE-964D-AFE8-CDA368964354}"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881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26B44CB-EEDE-964D-AFE8-CDA368964354}"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1093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5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BC53-B5FF-45B7-1087-1E010D103B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6B1B47-F261-9877-98CD-184114F75731}"/>
              </a:ext>
            </a:extLst>
          </p:cNvPr>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4" name="Footer Placeholder 3">
            <a:extLst>
              <a:ext uri="{FF2B5EF4-FFF2-40B4-BE49-F238E27FC236}">
                <a16:creationId xmlns:a16="http://schemas.microsoft.com/office/drawing/2014/main" id="{FBCF32BA-1C79-BAE9-C2AD-269C993C21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FA1E2D-F995-5814-F40C-C8EC236A2B63}"/>
              </a:ext>
            </a:extLst>
          </p:cNvPr>
          <p:cNvSpPr>
            <a:spLocks noGrp="1"/>
          </p:cNvSpPr>
          <p:nvPr>
            <p:ph type="sldNum" sz="quarter" idx="12"/>
          </p:nvPr>
        </p:nvSpPr>
        <p:spPr/>
        <p:txBody>
          <a:bodyPr/>
          <a:lstStyle/>
          <a:p>
            <a:fld id="{E26B44CB-EEDE-964D-AFE8-CDA368964354}" type="slidenum">
              <a:rPr lang="en-US" smtClean="0"/>
              <a:t>‹#›</a:t>
            </a:fld>
            <a:endParaRPr lang="en-US" dirty="0"/>
          </a:p>
        </p:txBody>
      </p:sp>
    </p:spTree>
    <p:extLst>
      <p:ext uri="{BB962C8B-B14F-4D97-AF65-F5344CB8AC3E}">
        <p14:creationId xmlns:p14="http://schemas.microsoft.com/office/powerpoint/2010/main" val="1307657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6B44CB-EEDE-964D-AFE8-CDA368964354}"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2952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EA8B953-77C1-8F46-A9E0-53E1E9D221B2}" type="datetimeFigureOut">
              <a:rPr lang="en-US" smtClean="0"/>
              <a:t>5/10/2022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26B44CB-EEDE-964D-AFE8-CDA368964354}"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7F2FE57-1264-44FA-BB6A-5B84EA0C60C8}"/>
              </a:ext>
            </a:extLst>
          </p:cNvPr>
          <p:cNvSpPr/>
          <p:nvPr userDrawn="1"/>
        </p:nvSpPr>
        <p:spPr>
          <a:xfrm>
            <a:off x="0" y="6125417"/>
            <a:ext cx="12192000" cy="71692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964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MHovseth/MIS581-Capstone-Final-Project.git" TargetMode="External"/><Relationship Id="rId5" Type="http://schemas.openxmlformats.org/officeDocument/2006/relationships/hyperlink" Target="https://youtu.be/j5TGm5dm33g"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7.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doi.org/10.1111/1468-0009.12462" TargetMode="External"/><Relationship Id="rId13" Type="http://schemas.openxmlformats.org/officeDocument/2006/relationships/hyperlink" Target="https://data.louisvilleky.gov/dataset/turnover" TargetMode="External"/><Relationship Id="rId3" Type="http://schemas.openxmlformats.org/officeDocument/2006/relationships/hyperlink" Target="https://doi.org/10.1016/j.immuni.2021.09.019" TargetMode="External"/><Relationship Id="rId7" Type="http://schemas.openxmlformats.org/officeDocument/2006/relationships/hyperlink" Target="https://www.thestreet.com/investing/us-hiring-surges-as-covid-benefits-expire-supply-chain-hit-bites" TargetMode="External"/><Relationship Id="rId12" Type="http://schemas.openxmlformats.org/officeDocument/2006/relationships/hyperlink" Target="https://tradingeconomics.com/united-states/inflation-cpi"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cdc.gov/museum/timeline/covid19.html" TargetMode="External"/><Relationship Id="rId11" Type="http://schemas.openxmlformats.org/officeDocument/2006/relationships/hyperlink" Target="https://doi.org/10.3389/fpsyg.2020.577684" TargetMode="External"/><Relationship Id="rId5" Type="http://schemas.openxmlformats.org/officeDocument/2006/relationships/hyperlink" Target="https://doi.org/10.2105/ajph.2021.306490" TargetMode="External"/><Relationship Id="rId10" Type="http://schemas.openxmlformats.org/officeDocument/2006/relationships/hyperlink" Target="https://doi.org/10.1016/j.appet.2021.105639" TargetMode="External"/><Relationship Id="rId4" Type="http://schemas.openxmlformats.org/officeDocument/2006/relationships/hyperlink" Target="https://www.bls.gov/jlt/data.htm" TargetMode="External"/><Relationship Id="rId9" Type="http://schemas.openxmlformats.org/officeDocument/2006/relationships/hyperlink" Target="https://doi.org/10.1001/jamanetworkopen.2020.35955"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6.xml"/><Relationship Id="rId7" Type="http://schemas.microsoft.com/office/2007/relationships/hdphoto" Target="../media/hdphoto1.wdp"/><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chart" Target="../charts/chart2.xml"/><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C654-D5C6-324A-A0DF-FA80BC8268DE}"/>
              </a:ext>
            </a:extLst>
          </p:cNvPr>
          <p:cNvSpPr>
            <a:spLocks noGrp="1"/>
          </p:cNvSpPr>
          <p:nvPr>
            <p:ph type="ctrTitle"/>
          </p:nvPr>
        </p:nvSpPr>
        <p:spPr>
          <a:xfrm>
            <a:off x="749300" y="802298"/>
            <a:ext cx="10744200" cy="2541431"/>
          </a:xfrm>
        </p:spPr>
        <p:txBody>
          <a:bodyPr anchor="ctr">
            <a:normAutofit/>
          </a:bodyPr>
          <a:lstStyle/>
          <a:p>
            <a:pPr algn="ctr"/>
            <a:r>
              <a:rPr lang="en-US" cap="small" dirty="0">
                <a:cs typeface="Times New Roman" panose="02020603050405020304" pitchFamily="18" charset="0"/>
              </a:rPr>
              <a:t>Research Presentation</a:t>
            </a:r>
          </a:p>
        </p:txBody>
      </p:sp>
      <p:sp>
        <p:nvSpPr>
          <p:cNvPr id="3" name="Subtitle 2">
            <a:extLst>
              <a:ext uri="{FF2B5EF4-FFF2-40B4-BE49-F238E27FC236}">
                <a16:creationId xmlns:a16="http://schemas.microsoft.com/office/drawing/2014/main" id="{9047BC99-4FEB-1D40-BF7B-E990A3AEA5E5}"/>
              </a:ext>
            </a:extLst>
          </p:cNvPr>
          <p:cNvSpPr>
            <a:spLocks noGrp="1"/>
          </p:cNvSpPr>
          <p:nvPr>
            <p:ph type="subTitle" idx="1"/>
          </p:nvPr>
        </p:nvSpPr>
        <p:spPr>
          <a:xfrm>
            <a:off x="815340" y="3657600"/>
            <a:ext cx="10599420" cy="2286000"/>
          </a:xfrm>
        </p:spPr>
        <p:txBody>
          <a:bodyPr>
            <a:normAutofit fontScale="85000" lnSpcReduction="20000"/>
          </a:bodyPr>
          <a:lstStyle/>
          <a:p>
            <a:r>
              <a:rPr lang="en-US" dirty="0">
                <a:latin typeface="+mj-lt"/>
                <a:cs typeface="Times New Roman" panose="02020603050405020304" pitchFamily="18" charset="0"/>
              </a:rPr>
              <a:t>Marcella hovseth</a:t>
            </a:r>
          </a:p>
          <a:p>
            <a:r>
              <a:rPr lang="en-US" dirty="0">
                <a:latin typeface="+mj-lt"/>
                <a:cs typeface="Times New Roman" panose="02020603050405020304" pitchFamily="18" charset="0"/>
              </a:rPr>
              <a:t>Colorado State University Global</a:t>
            </a:r>
          </a:p>
          <a:p>
            <a:r>
              <a:rPr lang="en-US" dirty="0">
                <a:latin typeface="+mj-lt"/>
                <a:cs typeface="Times New Roman" panose="02020603050405020304" pitchFamily="18" charset="0"/>
              </a:rPr>
              <a:t>MIS581: Capstone: Business intelligence and data analytics</a:t>
            </a:r>
          </a:p>
          <a:p>
            <a:r>
              <a:rPr lang="en-US" dirty="0">
                <a:latin typeface="+mj-lt"/>
                <a:cs typeface="Times New Roman" panose="02020603050405020304" pitchFamily="18" charset="0"/>
              </a:rPr>
              <a:t>Module 8: Portfolio Project ( </a:t>
            </a:r>
            <a:r>
              <a:rPr lang="en-US" dirty="0">
                <a:latin typeface="+mj-lt"/>
                <a:cs typeface="Times New Roman" panose="02020603050405020304" pitchFamily="18" charset="0"/>
                <a:hlinkClick r:id="rId5"/>
              </a:rPr>
              <a:t>Video </a:t>
            </a:r>
            <a:r>
              <a:rPr lang="en-US">
                <a:latin typeface="+mj-lt"/>
                <a:cs typeface="Times New Roman" panose="02020603050405020304" pitchFamily="18" charset="0"/>
                <a:hlinkClick r:id="rId5"/>
              </a:rPr>
              <a:t>Link</a:t>
            </a:r>
            <a:r>
              <a:rPr lang="en-US">
                <a:latin typeface="+mj-lt"/>
                <a:cs typeface="Times New Roman" panose="02020603050405020304" pitchFamily="18" charset="0"/>
              </a:rPr>
              <a:t> ) (</a:t>
            </a:r>
            <a:r>
              <a:rPr lang="en-US" sz="1800" u="sng">
                <a:solidFill>
                  <a:srgbClr val="0000FF"/>
                </a:solidFill>
                <a:effectLst/>
                <a:latin typeface="Calibri" panose="020F0502020204030204" pitchFamily="34" charset="0"/>
                <a:ea typeface="Calibri" panose="020F0502020204030204" pitchFamily="34" charset="0"/>
                <a:hlinkClick r:id="rId6"/>
              </a:rPr>
              <a:t>Github – Hovseth</a:t>
            </a:r>
            <a:r>
              <a:rPr lang="en-US" sz="1800" u="sng">
                <a:solidFill>
                  <a:srgbClr val="0000FF"/>
                </a:solidFill>
                <a:effectLst/>
                <a:latin typeface="Calibri" panose="020F0502020204030204" pitchFamily="34" charset="0"/>
                <a:ea typeface="Calibri" panose="020F0502020204030204" pitchFamily="34" charset="0"/>
              </a:rPr>
              <a:t>)</a:t>
            </a:r>
            <a:endParaRPr lang="en-US" dirty="0">
              <a:latin typeface="+mj-lt"/>
              <a:cs typeface="Times New Roman" panose="02020603050405020304" pitchFamily="18" charset="0"/>
            </a:endParaRPr>
          </a:p>
          <a:p>
            <a:r>
              <a:rPr lang="en-US" dirty="0">
                <a:latin typeface="+mj-lt"/>
                <a:cs typeface="Times New Roman" panose="02020603050405020304" pitchFamily="18" charset="0"/>
              </a:rPr>
              <a:t>Dr. Orenthio Goodwin</a:t>
            </a:r>
          </a:p>
          <a:p>
            <a:r>
              <a:rPr lang="en-US" dirty="0">
                <a:latin typeface="+mj-lt"/>
                <a:cs typeface="Times New Roman" panose="02020603050405020304" pitchFamily="18" charset="0"/>
              </a:rPr>
              <a:t>May 15, 2022</a:t>
            </a:r>
          </a:p>
          <a:p>
            <a:endParaRPr lang="en-US" dirty="0">
              <a:latin typeface="+mj-lt"/>
              <a:cs typeface="Times New Roman" panose="02020603050405020304" pitchFamily="18" charset="0"/>
            </a:endParaRPr>
          </a:p>
        </p:txBody>
      </p:sp>
      <p:pic>
        <p:nvPicPr>
          <p:cNvPr id="4" name="Video 3">
            <a:hlinkClick r:id="" action="ppaction://media"/>
            <a:extLst>
              <a:ext uri="{FF2B5EF4-FFF2-40B4-BE49-F238E27FC236}">
                <a16:creationId xmlns:a16="http://schemas.microsoft.com/office/drawing/2014/main" id="{64C6997C-16D1-BB81-BAB7-15332C06464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207501" y="4229100"/>
            <a:ext cx="2285999" cy="1714500"/>
          </a:xfrm>
          <a:prstGeom prst="rect">
            <a:avLst/>
          </a:prstGeom>
        </p:spPr>
      </p:pic>
    </p:spTree>
    <p:extLst>
      <p:ext uri="{BB962C8B-B14F-4D97-AF65-F5344CB8AC3E}">
        <p14:creationId xmlns:p14="http://schemas.microsoft.com/office/powerpoint/2010/main" val="528516043"/>
      </p:ext>
    </p:extLst>
  </p:cSld>
  <p:clrMapOvr>
    <a:masterClrMapping/>
  </p:clrMapOvr>
  <mc:AlternateContent xmlns:mc="http://schemas.openxmlformats.org/markup-compatibility/2006" xmlns:p14="http://schemas.microsoft.com/office/powerpoint/2010/main">
    <mc:Choice Requires="p14">
      <p:transition spd="slow" p14:dur="2000" advTm="4518"/>
    </mc:Choice>
    <mc:Fallback xmlns="">
      <p:transition spd="slow" advTm="4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550497" cy="1049235"/>
          </a:xfrm>
        </p:spPr>
        <p:txBody>
          <a:bodyPr>
            <a:normAutofit/>
          </a:bodyPr>
          <a:lstStyle/>
          <a:p>
            <a:pPr algn="ctr">
              <a:lnSpc>
                <a:spcPct val="100000"/>
              </a:lnSpc>
            </a:pPr>
            <a:r>
              <a:rPr lang="en-US" sz="4400" cap="small" dirty="0"/>
              <a:t>Limitations</a:t>
            </a:r>
          </a:p>
        </p:txBody>
      </p:sp>
      <p:sp>
        <p:nvSpPr>
          <p:cNvPr id="9" name="TextBox 8">
            <a:extLst>
              <a:ext uri="{FF2B5EF4-FFF2-40B4-BE49-F238E27FC236}">
                <a16:creationId xmlns:a16="http://schemas.microsoft.com/office/drawing/2014/main" id="{1613C736-AE05-0AF1-2A5B-6A76A530B869}"/>
              </a:ext>
            </a:extLst>
          </p:cNvPr>
          <p:cNvSpPr txBox="1"/>
          <p:nvPr/>
        </p:nvSpPr>
        <p:spPr>
          <a:xfrm>
            <a:off x="6596156" y="2392016"/>
            <a:ext cx="4590957" cy="2898614"/>
          </a:xfrm>
          <a:prstGeom prst="rect">
            <a:avLst/>
          </a:prstGeom>
          <a:noFill/>
        </p:spPr>
        <p:txBody>
          <a:bodyPr wrap="square" rtlCol="0">
            <a:spAutoFit/>
          </a:bodyPr>
          <a:lstStyle/>
          <a:p>
            <a:pPr marL="514350" marR="0" lvl="0" indent="-514350" algn="l">
              <a:lnSpc>
                <a:spcPct val="200000"/>
              </a:lnSpc>
              <a:spcBef>
                <a:spcPts val="0"/>
              </a:spcBef>
              <a:spcAft>
                <a:spcPts val="0"/>
              </a:spcAft>
              <a:buFont typeface="Wingdings" panose="05000000000000000000" pitchFamily="2" charset="2"/>
              <a:buChar char="q"/>
              <a:tabLst>
                <a:tab pos="628650" algn="l"/>
              </a:tabLst>
            </a:pPr>
            <a:r>
              <a:rPr lang="en-US" sz="3200" cap="small" dirty="0">
                <a:effectLst/>
                <a:latin typeface="+mj-lt"/>
                <a:ea typeface="Calibri" panose="020F0502020204030204" pitchFamily="34" charset="0"/>
                <a:cs typeface="Times New Roman" panose="02020603050405020304" pitchFamily="18" charset="0"/>
              </a:rPr>
              <a:t>Data availability</a:t>
            </a:r>
          </a:p>
          <a:p>
            <a:pPr marL="571500" indent="-571500">
              <a:lnSpc>
                <a:spcPct val="200000"/>
              </a:lnSpc>
              <a:buFont typeface="Wingdings" panose="05000000000000000000" pitchFamily="2" charset="2"/>
              <a:buChar char="q"/>
            </a:pPr>
            <a:r>
              <a:rPr lang="en-US" sz="3200" cap="small" dirty="0">
                <a:latin typeface="+mj-lt"/>
                <a:ea typeface="Calibri" panose="020F0502020204030204" pitchFamily="34" charset="0"/>
                <a:cs typeface="Times New Roman" panose="02020603050405020304" pitchFamily="18" charset="0"/>
              </a:rPr>
              <a:t>Insufficient Variables</a:t>
            </a:r>
          </a:p>
          <a:p>
            <a:pPr marL="571500" marR="0" lvl="0" indent="-514350" algn="l">
              <a:lnSpc>
                <a:spcPct val="200000"/>
              </a:lnSpc>
              <a:spcBef>
                <a:spcPts val="0"/>
              </a:spcBef>
              <a:spcAft>
                <a:spcPts val="0"/>
              </a:spcAft>
              <a:buFont typeface="Wingdings" panose="05000000000000000000" pitchFamily="2" charset="2"/>
              <a:buChar char="q"/>
            </a:pPr>
            <a:r>
              <a:rPr lang="en-US" sz="3200" cap="small" dirty="0">
                <a:latin typeface="+mj-lt"/>
                <a:ea typeface="Calibri" panose="020F0502020204030204" pitchFamily="34" charset="0"/>
                <a:cs typeface="Times New Roman" panose="02020603050405020304" pitchFamily="18" charset="0"/>
              </a:rPr>
              <a:t>Stale data</a:t>
            </a:r>
            <a:endParaRPr lang="en-US" sz="3200" cap="small" dirty="0">
              <a:effectLst/>
              <a:latin typeface="+mj-lt"/>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259B4307-1D85-4840-A611-81456632C3D9}"/>
              </a:ext>
            </a:extLst>
          </p:cNvPr>
          <p:cNvSpPr/>
          <p:nvPr/>
        </p:nvSpPr>
        <p:spPr>
          <a:xfrm>
            <a:off x="6639020" y="4427160"/>
            <a:ext cx="53091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x</a:t>
            </a:r>
          </a:p>
        </p:txBody>
      </p:sp>
      <p:sp>
        <p:nvSpPr>
          <p:cNvPr id="25" name="Rectangle 24">
            <a:extLst>
              <a:ext uri="{FF2B5EF4-FFF2-40B4-BE49-F238E27FC236}">
                <a16:creationId xmlns:a16="http://schemas.microsoft.com/office/drawing/2014/main" id="{E4398555-ED18-163A-AFE7-2043CA66CDCC}"/>
              </a:ext>
            </a:extLst>
          </p:cNvPr>
          <p:cNvSpPr/>
          <p:nvPr/>
        </p:nvSpPr>
        <p:spPr>
          <a:xfrm>
            <a:off x="6596156" y="2464828"/>
            <a:ext cx="53091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x</a:t>
            </a:r>
          </a:p>
        </p:txBody>
      </p:sp>
      <p:sp>
        <p:nvSpPr>
          <p:cNvPr id="27" name="Rectangle 26">
            <a:extLst>
              <a:ext uri="{FF2B5EF4-FFF2-40B4-BE49-F238E27FC236}">
                <a16:creationId xmlns:a16="http://schemas.microsoft.com/office/drawing/2014/main" id="{EC43C660-A47B-2D1D-5F75-7E8AA7435471}"/>
              </a:ext>
            </a:extLst>
          </p:cNvPr>
          <p:cNvSpPr/>
          <p:nvPr/>
        </p:nvSpPr>
        <p:spPr>
          <a:xfrm>
            <a:off x="6596156" y="3426715"/>
            <a:ext cx="53091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x</a:t>
            </a:r>
          </a:p>
        </p:txBody>
      </p:sp>
      <p:pic>
        <p:nvPicPr>
          <p:cNvPr id="5" name="Picture 4" descr="A picture containing text, clipart&#10;&#10;Description automatically generated">
            <a:extLst>
              <a:ext uri="{FF2B5EF4-FFF2-40B4-BE49-F238E27FC236}">
                <a16:creationId xmlns:a16="http://schemas.microsoft.com/office/drawing/2014/main" id="{A7641967-3281-A4E0-649A-BBE6C072A750}"/>
              </a:ext>
            </a:extLst>
          </p:cNvPr>
          <p:cNvPicPr>
            <a:picLocks noChangeAspect="1"/>
          </p:cNvPicPr>
          <p:nvPr/>
        </p:nvPicPr>
        <p:blipFill>
          <a:blip r:embed="rId5"/>
          <a:stretch>
            <a:fillRect/>
          </a:stretch>
        </p:blipFill>
        <p:spPr>
          <a:xfrm>
            <a:off x="1392199" y="2157327"/>
            <a:ext cx="4203644" cy="3592693"/>
          </a:xfrm>
          <a:custGeom>
            <a:avLst/>
            <a:gdLst>
              <a:gd name="connsiteX0" fmla="*/ 0 w 4203644"/>
              <a:gd name="connsiteY0" fmla="*/ 0 h 3592693"/>
              <a:gd name="connsiteX1" fmla="*/ 483419 w 4203644"/>
              <a:gd name="connsiteY1" fmla="*/ 0 h 3592693"/>
              <a:gd name="connsiteX2" fmla="*/ 1008875 w 4203644"/>
              <a:gd name="connsiteY2" fmla="*/ 0 h 3592693"/>
              <a:gd name="connsiteX3" fmla="*/ 1576367 w 4203644"/>
              <a:gd name="connsiteY3" fmla="*/ 0 h 3592693"/>
              <a:gd name="connsiteX4" fmla="*/ 2101822 w 4203644"/>
              <a:gd name="connsiteY4" fmla="*/ 0 h 3592693"/>
              <a:gd name="connsiteX5" fmla="*/ 2669314 w 4203644"/>
              <a:gd name="connsiteY5" fmla="*/ 0 h 3592693"/>
              <a:gd name="connsiteX6" fmla="*/ 3194769 w 4203644"/>
              <a:gd name="connsiteY6" fmla="*/ 0 h 3592693"/>
              <a:gd name="connsiteX7" fmla="*/ 4203644 w 4203644"/>
              <a:gd name="connsiteY7" fmla="*/ 0 h 3592693"/>
              <a:gd name="connsiteX8" fmla="*/ 4203644 w 4203644"/>
              <a:gd name="connsiteY8" fmla="*/ 491001 h 3592693"/>
              <a:gd name="connsiteX9" fmla="*/ 4203644 w 4203644"/>
              <a:gd name="connsiteY9" fmla="*/ 1089784 h 3592693"/>
              <a:gd name="connsiteX10" fmla="*/ 4203644 w 4203644"/>
              <a:gd name="connsiteY10" fmla="*/ 1616712 h 3592693"/>
              <a:gd name="connsiteX11" fmla="*/ 4203644 w 4203644"/>
              <a:gd name="connsiteY11" fmla="*/ 2215494 h 3592693"/>
              <a:gd name="connsiteX12" fmla="*/ 4203644 w 4203644"/>
              <a:gd name="connsiteY12" fmla="*/ 2886130 h 3592693"/>
              <a:gd name="connsiteX13" fmla="*/ 4203644 w 4203644"/>
              <a:gd name="connsiteY13" fmla="*/ 3592693 h 3592693"/>
              <a:gd name="connsiteX14" fmla="*/ 3594116 w 4203644"/>
              <a:gd name="connsiteY14" fmla="*/ 3592693 h 3592693"/>
              <a:gd name="connsiteX15" fmla="*/ 3152733 w 4203644"/>
              <a:gd name="connsiteY15" fmla="*/ 3592693 h 3592693"/>
              <a:gd name="connsiteX16" fmla="*/ 2711350 w 4203644"/>
              <a:gd name="connsiteY16" fmla="*/ 3592693 h 3592693"/>
              <a:gd name="connsiteX17" fmla="*/ 2101822 w 4203644"/>
              <a:gd name="connsiteY17" fmla="*/ 3592693 h 3592693"/>
              <a:gd name="connsiteX18" fmla="*/ 1618403 w 4203644"/>
              <a:gd name="connsiteY18" fmla="*/ 3592693 h 3592693"/>
              <a:gd name="connsiteX19" fmla="*/ 1008875 w 4203644"/>
              <a:gd name="connsiteY19" fmla="*/ 3592693 h 3592693"/>
              <a:gd name="connsiteX20" fmla="*/ 525456 w 4203644"/>
              <a:gd name="connsiteY20" fmla="*/ 3592693 h 3592693"/>
              <a:gd name="connsiteX21" fmla="*/ 0 w 4203644"/>
              <a:gd name="connsiteY21" fmla="*/ 3592693 h 3592693"/>
              <a:gd name="connsiteX22" fmla="*/ 0 w 4203644"/>
              <a:gd name="connsiteY22" fmla="*/ 2957984 h 3592693"/>
              <a:gd name="connsiteX23" fmla="*/ 0 w 4203644"/>
              <a:gd name="connsiteY23" fmla="*/ 2359202 h 3592693"/>
              <a:gd name="connsiteX24" fmla="*/ 0 w 4203644"/>
              <a:gd name="connsiteY24" fmla="*/ 1868200 h 3592693"/>
              <a:gd name="connsiteX25" fmla="*/ 0 w 4203644"/>
              <a:gd name="connsiteY25" fmla="*/ 1377199 h 3592693"/>
              <a:gd name="connsiteX26" fmla="*/ 0 w 4203644"/>
              <a:gd name="connsiteY26" fmla="*/ 850271 h 3592693"/>
              <a:gd name="connsiteX27" fmla="*/ 0 w 4203644"/>
              <a:gd name="connsiteY27" fmla="*/ 0 h 359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03644" h="3592693" fill="none" extrusionOk="0">
                <a:moveTo>
                  <a:pt x="0" y="0"/>
                </a:moveTo>
                <a:cubicBezTo>
                  <a:pt x="163521" y="-1071"/>
                  <a:pt x="315075" y="14897"/>
                  <a:pt x="483419" y="0"/>
                </a:cubicBezTo>
                <a:cubicBezTo>
                  <a:pt x="651763" y="-14897"/>
                  <a:pt x="798918" y="12773"/>
                  <a:pt x="1008875" y="0"/>
                </a:cubicBezTo>
                <a:cubicBezTo>
                  <a:pt x="1218832" y="-12773"/>
                  <a:pt x="1361365" y="17846"/>
                  <a:pt x="1576367" y="0"/>
                </a:cubicBezTo>
                <a:cubicBezTo>
                  <a:pt x="1791369" y="-17846"/>
                  <a:pt x="1950813" y="35569"/>
                  <a:pt x="2101822" y="0"/>
                </a:cubicBezTo>
                <a:cubicBezTo>
                  <a:pt x="2252832" y="-35569"/>
                  <a:pt x="2534086" y="4990"/>
                  <a:pt x="2669314" y="0"/>
                </a:cubicBezTo>
                <a:cubicBezTo>
                  <a:pt x="2804542" y="-4990"/>
                  <a:pt x="3055453" y="11928"/>
                  <a:pt x="3194769" y="0"/>
                </a:cubicBezTo>
                <a:cubicBezTo>
                  <a:pt x="3334086" y="-11928"/>
                  <a:pt x="3802095" y="116125"/>
                  <a:pt x="4203644" y="0"/>
                </a:cubicBezTo>
                <a:cubicBezTo>
                  <a:pt x="4244635" y="211831"/>
                  <a:pt x="4148856" y="335390"/>
                  <a:pt x="4203644" y="491001"/>
                </a:cubicBezTo>
                <a:cubicBezTo>
                  <a:pt x="4258432" y="646612"/>
                  <a:pt x="4150272" y="885734"/>
                  <a:pt x="4203644" y="1089784"/>
                </a:cubicBezTo>
                <a:cubicBezTo>
                  <a:pt x="4257016" y="1293834"/>
                  <a:pt x="4161493" y="1470148"/>
                  <a:pt x="4203644" y="1616712"/>
                </a:cubicBezTo>
                <a:cubicBezTo>
                  <a:pt x="4245795" y="1763276"/>
                  <a:pt x="4171072" y="2010770"/>
                  <a:pt x="4203644" y="2215494"/>
                </a:cubicBezTo>
                <a:cubicBezTo>
                  <a:pt x="4236216" y="2420218"/>
                  <a:pt x="4136139" y="2564467"/>
                  <a:pt x="4203644" y="2886130"/>
                </a:cubicBezTo>
                <a:cubicBezTo>
                  <a:pt x="4271149" y="3207793"/>
                  <a:pt x="4163776" y="3345714"/>
                  <a:pt x="4203644" y="3592693"/>
                </a:cubicBezTo>
                <a:cubicBezTo>
                  <a:pt x="3948846" y="3635817"/>
                  <a:pt x="3883162" y="3550744"/>
                  <a:pt x="3594116" y="3592693"/>
                </a:cubicBezTo>
                <a:cubicBezTo>
                  <a:pt x="3305070" y="3634642"/>
                  <a:pt x="3353830" y="3551907"/>
                  <a:pt x="3152733" y="3592693"/>
                </a:cubicBezTo>
                <a:cubicBezTo>
                  <a:pt x="2951636" y="3633479"/>
                  <a:pt x="2846926" y="3552566"/>
                  <a:pt x="2711350" y="3592693"/>
                </a:cubicBezTo>
                <a:cubicBezTo>
                  <a:pt x="2575774" y="3632820"/>
                  <a:pt x="2237316" y="3539048"/>
                  <a:pt x="2101822" y="3592693"/>
                </a:cubicBezTo>
                <a:cubicBezTo>
                  <a:pt x="1966328" y="3646338"/>
                  <a:pt x="1845687" y="3576120"/>
                  <a:pt x="1618403" y="3592693"/>
                </a:cubicBezTo>
                <a:cubicBezTo>
                  <a:pt x="1391119" y="3609266"/>
                  <a:pt x="1311947" y="3581596"/>
                  <a:pt x="1008875" y="3592693"/>
                </a:cubicBezTo>
                <a:cubicBezTo>
                  <a:pt x="705803" y="3603790"/>
                  <a:pt x="703538" y="3577203"/>
                  <a:pt x="525456" y="3592693"/>
                </a:cubicBezTo>
                <a:cubicBezTo>
                  <a:pt x="347374" y="3608183"/>
                  <a:pt x="226969" y="3590107"/>
                  <a:pt x="0" y="3592693"/>
                </a:cubicBezTo>
                <a:cubicBezTo>
                  <a:pt x="-51964" y="3347858"/>
                  <a:pt x="39306" y="3227954"/>
                  <a:pt x="0" y="2957984"/>
                </a:cubicBezTo>
                <a:cubicBezTo>
                  <a:pt x="-39306" y="2688014"/>
                  <a:pt x="49164" y="2656530"/>
                  <a:pt x="0" y="2359202"/>
                </a:cubicBezTo>
                <a:cubicBezTo>
                  <a:pt x="-49164" y="2061874"/>
                  <a:pt x="51609" y="1994353"/>
                  <a:pt x="0" y="1868200"/>
                </a:cubicBezTo>
                <a:cubicBezTo>
                  <a:pt x="-51609" y="1742047"/>
                  <a:pt x="15138" y="1487355"/>
                  <a:pt x="0" y="1377199"/>
                </a:cubicBezTo>
                <a:cubicBezTo>
                  <a:pt x="-15138" y="1267043"/>
                  <a:pt x="35770" y="1043049"/>
                  <a:pt x="0" y="850271"/>
                </a:cubicBezTo>
                <a:cubicBezTo>
                  <a:pt x="-35770" y="657493"/>
                  <a:pt x="84413" y="368614"/>
                  <a:pt x="0" y="0"/>
                </a:cubicBezTo>
                <a:close/>
              </a:path>
              <a:path w="4203644" h="3592693" stroke="0" extrusionOk="0">
                <a:moveTo>
                  <a:pt x="0" y="0"/>
                </a:moveTo>
                <a:cubicBezTo>
                  <a:pt x="148816" y="-439"/>
                  <a:pt x="315041" y="14235"/>
                  <a:pt x="441383" y="0"/>
                </a:cubicBezTo>
                <a:cubicBezTo>
                  <a:pt x="567725" y="-14235"/>
                  <a:pt x="825149" y="32363"/>
                  <a:pt x="924802" y="0"/>
                </a:cubicBezTo>
                <a:cubicBezTo>
                  <a:pt x="1024455" y="-32363"/>
                  <a:pt x="1312954" y="2974"/>
                  <a:pt x="1492294" y="0"/>
                </a:cubicBezTo>
                <a:cubicBezTo>
                  <a:pt x="1671634" y="-2974"/>
                  <a:pt x="1777771" y="38347"/>
                  <a:pt x="2059786" y="0"/>
                </a:cubicBezTo>
                <a:cubicBezTo>
                  <a:pt x="2341801" y="-38347"/>
                  <a:pt x="2462342" y="18408"/>
                  <a:pt x="2669314" y="0"/>
                </a:cubicBezTo>
                <a:cubicBezTo>
                  <a:pt x="2876286" y="-18408"/>
                  <a:pt x="2964881" y="21926"/>
                  <a:pt x="3194769" y="0"/>
                </a:cubicBezTo>
                <a:cubicBezTo>
                  <a:pt x="3424658" y="-21926"/>
                  <a:pt x="3796294" y="75439"/>
                  <a:pt x="4203644" y="0"/>
                </a:cubicBezTo>
                <a:cubicBezTo>
                  <a:pt x="4242733" y="270542"/>
                  <a:pt x="4168964" y="382933"/>
                  <a:pt x="4203644" y="562855"/>
                </a:cubicBezTo>
                <a:cubicBezTo>
                  <a:pt x="4238324" y="742777"/>
                  <a:pt x="4165571" y="902464"/>
                  <a:pt x="4203644" y="1161637"/>
                </a:cubicBezTo>
                <a:cubicBezTo>
                  <a:pt x="4241717" y="1420810"/>
                  <a:pt x="4190846" y="1581327"/>
                  <a:pt x="4203644" y="1724493"/>
                </a:cubicBezTo>
                <a:cubicBezTo>
                  <a:pt x="4216442" y="1867659"/>
                  <a:pt x="4175663" y="2102668"/>
                  <a:pt x="4203644" y="2251421"/>
                </a:cubicBezTo>
                <a:cubicBezTo>
                  <a:pt x="4231625" y="2400174"/>
                  <a:pt x="4157469" y="2554450"/>
                  <a:pt x="4203644" y="2742422"/>
                </a:cubicBezTo>
                <a:cubicBezTo>
                  <a:pt x="4249819" y="2930394"/>
                  <a:pt x="4106929" y="3421164"/>
                  <a:pt x="4203644" y="3592693"/>
                </a:cubicBezTo>
                <a:cubicBezTo>
                  <a:pt x="3965465" y="3623369"/>
                  <a:pt x="3728227" y="3546534"/>
                  <a:pt x="3594116" y="3592693"/>
                </a:cubicBezTo>
                <a:cubicBezTo>
                  <a:pt x="3460005" y="3638852"/>
                  <a:pt x="3376291" y="3584117"/>
                  <a:pt x="3194769" y="3592693"/>
                </a:cubicBezTo>
                <a:cubicBezTo>
                  <a:pt x="3013247" y="3601269"/>
                  <a:pt x="2852333" y="3541849"/>
                  <a:pt x="2753387" y="3592693"/>
                </a:cubicBezTo>
                <a:cubicBezTo>
                  <a:pt x="2654441" y="3643537"/>
                  <a:pt x="2459520" y="3569959"/>
                  <a:pt x="2354041" y="3592693"/>
                </a:cubicBezTo>
                <a:cubicBezTo>
                  <a:pt x="2248562" y="3615427"/>
                  <a:pt x="2046521" y="3549028"/>
                  <a:pt x="1912658" y="3592693"/>
                </a:cubicBezTo>
                <a:cubicBezTo>
                  <a:pt x="1778795" y="3636358"/>
                  <a:pt x="1639111" y="3575396"/>
                  <a:pt x="1513312" y="3592693"/>
                </a:cubicBezTo>
                <a:cubicBezTo>
                  <a:pt x="1387513" y="3609990"/>
                  <a:pt x="1269966" y="3591448"/>
                  <a:pt x="1029893" y="3592693"/>
                </a:cubicBezTo>
                <a:cubicBezTo>
                  <a:pt x="789820" y="3593938"/>
                  <a:pt x="713128" y="3530427"/>
                  <a:pt x="462401" y="3592693"/>
                </a:cubicBezTo>
                <a:cubicBezTo>
                  <a:pt x="211674" y="3654959"/>
                  <a:pt x="214253" y="3583380"/>
                  <a:pt x="0" y="3592693"/>
                </a:cubicBezTo>
                <a:cubicBezTo>
                  <a:pt x="-5542" y="3411793"/>
                  <a:pt x="32998" y="3211592"/>
                  <a:pt x="0" y="3101692"/>
                </a:cubicBezTo>
                <a:cubicBezTo>
                  <a:pt x="-32998" y="2991792"/>
                  <a:pt x="30400" y="2732207"/>
                  <a:pt x="0" y="2466983"/>
                </a:cubicBezTo>
                <a:cubicBezTo>
                  <a:pt x="-30400" y="2201759"/>
                  <a:pt x="2374" y="2062928"/>
                  <a:pt x="0" y="1940054"/>
                </a:cubicBezTo>
                <a:cubicBezTo>
                  <a:pt x="-2374" y="1817180"/>
                  <a:pt x="41379" y="1542285"/>
                  <a:pt x="0" y="1377199"/>
                </a:cubicBezTo>
                <a:cubicBezTo>
                  <a:pt x="-41379" y="1212114"/>
                  <a:pt x="9857" y="1100881"/>
                  <a:pt x="0" y="886198"/>
                </a:cubicBezTo>
                <a:cubicBezTo>
                  <a:pt x="-9857" y="671515"/>
                  <a:pt x="62765" y="356391"/>
                  <a:pt x="0" y="0"/>
                </a:cubicBezTo>
                <a:close/>
              </a:path>
            </a:pathLst>
          </a:custGeom>
          <a:ln w="127000">
            <a:solidFill>
              <a:schemeClr val="tx1"/>
            </a:solidFill>
            <a:miter lim="800000"/>
            <a:extLst>
              <a:ext uri="{C807C97D-BFC1-408E-A445-0C87EB9F89A2}">
                <ask:lineSketchStyleProps xmlns:ask="http://schemas.microsoft.com/office/drawing/2018/sketchyshapes" sd="766853588">
                  <a:prstGeom prst="rect">
                    <a:avLst/>
                  </a:prstGeom>
                  <ask:type>
                    <ask:lineSketchScribble/>
                  </ask:type>
                </ask:lineSketchStyleProps>
              </a:ext>
            </a:extLst>
          </a:ln>
        </p:spPr>
      </p:pic>
      <p:pic>
        <p:nvPicPr>
          <p:cNvPr id="3" name="Audio 2">
            <a:hlinkClick r:id="" action="ppaction://media"/>
            <a:extLst>
              <a:ext uri="{FF2B5EF4-FFF2-40B4-BE49-F238E27FC236}">
                <a16:creationId xmlns:a16="http://schemas.microsoft.com/office/drawing/2014/main" id="{BE130C92-8190-3F74-02E6-D22A0EC7F8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07744022"/>
      </p:ext>
    </p:extLst>
  </p:cSld>
  <p:clrMapOvr>
    <a:masterClrMapping/>
  </p:clrMapOvr>
  <mc:AlternateContent xmlns:mc="http://schemas.openxmlformats.org/markup-compatibility/2006" xmlns:p14="http://schemas.microsoft.com/office/powerpoint/2010/main">
    <mc:Choice Requires="p14">
      <p:transition spd="slow" p14:dur="2000" advTm="53389"/>
    </mc:Choice>
    <mc:Fallback xmlns="">
      <p:transition spd="slow" advTm="53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vert="horz" lIns="91440" tIns="45720" rIns="91440" bIns="0" rtlCol="0" anchor="ctr">
            <a:normAutofit/>
          </a:bodyPr>
          <a:lstStyle/>
          <a:p>
            <a:pPr algn="ctr"/>
            <a:r>
              <a:rPr lang="en-US" sz="5400" cap="small" dirty="0"/>
              <a:t>Conclusion</a:t>
            </a:r>
          </a:p>
        </p:txBody>
      </p:sp>
      <p:grpSp>
        <p:nvGrpSpPr>
          <p:cNvPr id="16" name="Group 15">
            <a:extLst>
              <a:ext uri="{FF2B5EF4-FFF2-40B4-BE49-F238E27FC236}">
                <a16:creationId xmlns:a16="http://schemas.microsoft.com/office/drawing/2014/main" id="{1D050635-94A2-C725-742B-0E61E534DA9F}"/>
              </a:ext>
            </a:extLst>
          </p:cNvPr>
          <p:cNvGrpSpPr/>
          <p:nvPr/>
        </p:nvGrpSpPr>
        <p:grpSpPr>
          <a:xfrm>
            <a:off x="1502019" y="2283450"/>
            <a:ext cx="9187962" cy="3445486"/>
            <a:chOff x="1659235" y="2283450"/>
            <a:chExt cx="9187962" cy="3445486"/>
          </a:xfrm>
        </p:grpSpPr>
        <p:pic>
          <p:nvPicPr>
            <p:cNvPr id="14" name="Picture 13">
              <a:extLst>
                <a:ext uri="{FF2B5EF4-FFF2-40B4-BE49-F238E27FC236}">
                  <a16:creationId xmlns:a16="http://schemas.microsoft.com/office/drawing/2014/main" id="{63220C62-2368-508E-1246-289D6D159D2C}"/>
                </a:ext>
              </a:extLst>
            </p:cNvPr>
            <p:cNvPicPr>
              <a:picLocks noChangeAspect="1"/>
            </p:cNvPicPr>
            <p:nvPr/>
          </p:nvPicPr>
          <p:blipFill>
            <a:blip r:embed="rId5"/>
            <a:stretch>
              <a:fillRect/>
            </a:stretch>
          </p:blipFill>
          <p:spPr>
            <a:xfrm>
              <a:off x="1659235" y="2283450"/>
              <a:ext cx="9187962" cy="3445486"/>
            </a:xfrm>
            <a:custGeom>
              <a:avLst/>
              <a:gdLst>
                <a:gd name="connsiteX0" fmla="*/ 0 w 9187962"/>
                <a:gd name="connsiteY0" fmla="*/ 0 h 3445486"/>
                <a:gd name="connsiteX1" fmla="*/ 666127 w 9187962"/>
                <a:gd name="connsiteY1" fmla="*/ 0 h 3445486"/>
                <a:gd name="connsiteX2" fmla="*/ 1240375 w 9187962"/>
                <a:gd name="connsiteY2" fmla="*/ 0 h 3445486"/>
                <a:gd name="connsiteX3" fmla="*/ 1998382 w 9187962"/>
                <a:gd name="connsiteY3" fmla="*/ 0 h 3445486"/>
                <a:gd name="connsiteX4" fmla="*/ 2572629 w 9187962"/>
                <a:gd name="connsiteY4" fmla="*/ 0 h 3445486"/>
                <a:gd name="connsiteX5" fmla="*/ 3238757 w 9187962"/>
                <a:gd name="connsiteY5" fmla="*/ 0 h 3445486"/>
                <a:gd name="connsiteX6" fmla="*/ 3996763 w 9187962"/>
                <a:gd name="connsiteY6" fmla="*/ 0 h 3445486"/>
                <a:gd name="connsiteX7" fmla="*/ 4295372 w 9187962"/>
                <a:gd name="connsiteY7" fmla="*/ 0 h 3445486"/>
                <a:gd name="connsiteX8" fmla="*/ 5053379 w 9187962"/>
                <a:gd name="connsiteY8" fmla="*/ 0 h 3445486"/>
                <a:gd name="connsiteX9" fmla="*/ 5351988 w 9187962"/>
                <a:gd name="connsiteY9" fmla="*/ 0 h 3445486"/>
                <a:gd name="connsiteX10" fmla="*/ 5650597 w 9187962"/>
                <a:gd name="connsiteY10" fmla="*/ 0 h 3445486"/>
                <a:gd name="connsiteX11" fmla="*/ 5949205 w 9187962"/>
                <a:gd name="connsiteY11" fmla="*/ 0 h 3445486"/>
                <a:gd name="connsiteX12" fmla="*/ 6339694 w 9187962"/>
                <a:gd name="connsiteY12" fmla="*/ 0 h 3445486"/>
                <a:gd name="connsiteX13" fmla="*/ 7005821 w 9187962"/>
                <a:gd name="connsiteY13" fmla="*/ 0 h 3445486"/>
                <a:gd name="connsiteX14" fmla="*/ 7763828 w 9187962"/>
                <a:gd name="connsiteY14" fmla="*/ 0 h 3445486"/>
                <a:gd name="connsiteX15" fmla="*/ 8429955 w 9187962"/>
                <a:gd name="connsiteY15" fmla="*/ 0 h 3445486"/>
                <a:gd name="connsiteX16" fmla="*/ 9187962 w 9187962"/>
                <a:gd name="connsiteY16" fmla="*/ 0 h 3445486"/>
                <a:gd name="connsiteX17" fmla="*/ 9187962 w 9187962"/>
                <a:gd name="connsiteY17" fmla="*/ 470883 h 3445486"/>
                <a:gd name="connsiteX18" fmla="*/ 9187962 w 9187962"/>
                <a:gd name="connsiteY18" fmla="*/ 1045131 h 3445486"/>
                <a:gd name="connsiteX19" fmla="*/ 9187962 w 9187962"/>
                <a:gd name="connsiteY19" fmla="*/ 1516014 h 3445486"/>
                <a:gd name="connsiteX20" fmla="*/ 9187962 w 9187962"/>
                <a:gd name="connsiteY20" fmla="*/ 2055807 h 3445486"/>
                <a:gd name="connsiteX21" fmla="*/ 9187962 w 9187962"/>
                <a:gd name="connsiteY21" fmla="*/ 2561145 h 3445486"/>
                <a:gd name="connsiteX22" fmla="*/ 9187962 w 9187962"/>
                <a:gd name="connsiteY22" fmla="*/ 3445486 h 3445486"/>
                <a:gd name="connsiteX23" fmla="*/ 8521835 w 9187962"/>
                <a:gd name="connsiteY23" fmla="*/ 3445486 h 3445486"/>
                <a:gd name="connsiteX24" fmla="*/ 7947587 w 9187962"/>
                <a:gd name="connsiteY24" fmla="*/ 3445486 h 3445486"/>
                <a:gd name="connsiteX25" fmla="*/ 7281460 w 9187962"/>
                <a:gd name="connsiteY25" fmla="*/ 3445486 h 3445486"/>
                <a:gd name="connsiteX26" fmla="*/ 6799092 w 9187962"/>
                <a:gd name="connsiteY26" fmla="*/ 3445486 h 3445486"/>
                <a:gd name="connsiteX27" fmla="*/ 6500483 w 9187962"/>
                <a:gd name="connsiteY27" fmla="*/ 3445486 h 3445486"/>
                <a:gd name="connsiteX28" fmla="*/ 5834356 w 9187962"/>
                <a:gd name="connsiteY28" fmla="*/ 3445486 h 3445486"/>
                <a:gd name="connsiteX29" fmla="*/ 5535747 w 9187962"/>
                <a:gd name="connsiteY29" fmla="*/ 3445486 h 3445486"/>
                <a:gd name="connsiteX30" fmla="*/ 4777740 w 9187962"/>
                <a:gd name="connsiteY30" fmla="*/ 3445486 h 3445486"/>
                <a:gd name="connsiteX31" fmla="*/ 4019733 w 9187962"/>
                <a:gd name="connsiteY31" fmla="*/ 3445486 h 3445486"/>
                <a:gd name="connsiteX32" fmla="*/ 3353606 w 9187962"/>
                <a:gd name="connsiteY32" fmla="*/ 3445486 h 3445486"/>
                <a:gd name="connsiteX33" fmla="*/ 2963118 w 9187962"/>
                <a:gd name="connsiteY33" fmla="*/ 3445486 h 3445486"/>
                <a:gd name="connsiteX34" fmla="*/ 2572629 w 9187962"/>
                <a:gd name="connsiteY34" fmla="*/ 3445486 h 3445486"/>
                <a:gd name="connsiteX35" fmla="*/ 1998382 w 9187962"/>
                <a:gd name="connsiteY35" fmla="*/ 3445486 h 3445486"/>
                <a:gd name="connsiteX36" fmla="*/ 1332254 w 9187962"/>
                <a:gd name="connsiteY36" fmla="*/ 3445486 h 3445486"/>
                <a:gd name="connsiteX37" fmla="*/ 666127 w 9187962"/>
                <a:gd name="connsiteY37" fmla="*/ 3445486 h 3445486"/>
                <a:gd name="connsiteX38" fmla="*/ 0 w 9187962"/>
                <a:gd name="connsiteY38" fmla="*/ 3445486 h 3445486"/>
                <a:gd name="connsiteX39" fmla="*/ 0 w 9187962"/>
                <a:gd name="connsiteY39" fmla="*/ 2802329 h 3445486"/>
                <a:gd name="connsiteX40" fmla="*/ 0 w 9187962"/>
                <a:gd name="connsiteY40" fmla="*/ 2331446 h 3445486"/>
                <a:gd name="connsiteX41" fmla="*/ 0 w 9187962"/>
                <a:gd name="connsiteY41" fmla="*/ 1826108 h 3445486"/>
                <a:gd name="connsiteX42" fmla="*/ 0 w 9187962"/>
                <a:gd name="connsiteY42" fmla="*/ 1355224 h 3445486"/>
                <a:gd name="connsiteX43" fmla="*/ 0 w 9187962"/>
                <a:gd name="connsiteY43" fmla="*/ 712067 h 3445486"/>
                <a:gd name="connsiteX44" fmla="*/ 0 w 9187962"/>
                <a:gd name="connsiteY44" fmla="*/ 0 h 344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187962" h="3445486" fill="none" extrusionOk="0">
                  <a:moveTo>
                    <a:pt x="0" y="0"/>
                  </a:moveTo>
                  <a:cubicBezTo>
                    <a:pt x="143488" y="-37742"/>
                    <a:pt x="510294" y="17360"/>
                    <a:pt x="666127" y="0"/>
                  </a:cubicBezTo>
                  <a:cubicBezTo>
                    <a:pt x="821960" y="-17360"/>
                    <a:pt x="953952" y="7428"/>
                    <a:pt x="1240375" y="0"/>
                  </a:cubicBezTo>
                  <a:cubicBezTo>
                    <a:pt x="1526798" y="-7428"/>
                    <a:pt x="1633953" y="70493"/>
                    <a:pt x="1998382" y="0"/>
                  </a:cubicBezTo>
                  <a:cubicBezTo>
                    <a:pt x="2362811" y="-70493"/>
                    <a:pt x="2322498" y="37850"/>
                    <a:pt x="2572629" y="0"/>
                  </a:cubicBezTo>
                  <a:cubicBezTo>
                    <a:pt x="2822760" y="-37850"/>
                    <a:pt x="3079263" y="9817"/>
                    <a:pt x="3238757" y="0"/>
                  </a:cubicBezTo>
                  <a:cubicBezTo>
                    <a:pt x="3398251" y="-9817"/>
                    <a:pt x="3724658" y="72628"/>
                    <a:pt x="3996763" y="0"/>
                  </a:cubicBezTo>
                  <a:cubicBezTo>
                    <a:pt x="4268868" y="-72628"/>
                    <a:pt x="4163477" y="14682"/>
                    <a:pt x="4295372" y="0"/>
                  </a:cubicBezTo>
                  <a:cubicBezTo>
                    <a:pt x="4427267" y="-14682"/>
                    <a:pt x="4711646" y="1721"/>
                    <a:pt x="5053379" y="0"/>
                  </a:cubicBezTo>
                  <a:cubicBezTo>
                    <a:pt x="5395112" y="-1721"/>
                    <a:pt x="5291418" y="10880"/>
                    <a:pt x="5351988" y="0"/>
                  </a:cubicBezTo>
                  <a:cubicBezTo>
                    <a:pt x="5412558" y="-10880"/>
                    <a:pt x="5526319" y="19748"/>
                    <a:pt x="5650597" y="0"/>
                  </a:cubicBezTo>
                  <a:cubicBezTo>
                    <a:pt x="5774875" y="-19748"/>
                    <a:pt x="5888597" y="6385"/>
                    <a:pt x="5949205" y="0"/>
                  </a:cubicBezTo>
                  <a:cubicBezTo>
                    <a:pt x="6009813" y="-6385"/>
                    <a:pt x="6158831" y="1170"/>
                    <a:pt x="6339694" y="0"/>
                  </a:cubicBezTo>
                  <a:cubicBezTo>
                    <a:pt x="6520557" y="-1170"/>
                    <a:pt x="6824059" y="26119"/>
                    <a:pt x="7005821" y="0"/>
                  </a:cubicBezTo>
                  <a:cubicBezTo>
                    <a:pt x="7187583" y="-26119"/>
                    <a:pt x="7424306" y="42939"/>
                    <a:pt x="7763828" y="0"/>
                  </a:cubicBezTo>
                  <a:cubicBezTo>
                    <a:pt x="8103350" y="-42939"/>
                    <a:pt x="8105024" y="7837"/>
                    <a:pt x="8429955" y="0"/>
                  </a:cubicBezTo>
                  <a:cubicBezTo>
                    <a:pt x="8754886" y="-7837"/>
                    <a:pt x="8903464" y="66779"/>
                    <a:pt x="9187962" y="0"/>
                  </a:cubicBezTo>
                  <a:cubicBezTo>
                    <a:pt x="9230836" y="230416"/>
                    <a:pt x="9141896" y="346126"/>
                    <a:pt x="9187962" y="470883"/>
                  </a:cubicBezTo>
                  <a:cubicBezTo>
                    <a:pt x="9234028" y="595640"/>
                    <a:pt x="9159743" y="800436"/>
                    <a:pt x="9187962" y="1045131"/>
                  </a:cubicBezTo>
                  <a:cubicBezTo>
                    <a:pt x="9216181" y="1289826"/>
                    <a:pt x="9172119" y="1366201"/>
                    <a:pt x="9187962" y="1516014"/>
                  </a:cubicBezTo>
                  <a:cubicBezTo>
                    <a:pt x="9203805" y="1665827"/>
                    <a:pt x="9137942" y="1814139"/>
                    <a:pt x="9187962" y="2055807"/>
                  </a:cubicBezTo>
                  <a:cubicBezTo>
                    <a:pt x="9237982" y="2297475"/>
                    <a:pt x="9127361" y="2369737"/>
                    <a:pt x="9187962" y="2561145"/>
                  </a:cubicBezTo>
                  <a:cubicBezTo>
                    <a:pt x="9248563" y="2752553"/>
                    <a:pt x="9186961" y="3157534"/>
                    <a:pt x="9187962" y="3445486"/>
                  </a:cubicBezTo>
                  <a:cubicBezTo>
                    <a:pt x="8870169" y="3522507"/>
                    <a:pt x="8750318" y="3383858"/>
                    <a:pt x="8521835" y="3445486"/>
                  </a:cubicBezTo>
                  <a:cubicBezTo>
                    <a:pt x="8293352" y="3507114"/>
                    <a:pt x="8157276" y="3391742"/>
                    <a:pt x="7947587" y="3445486"/>
                  </a:cubicBezTo>
                  <a:cubicBezTo>
                    <a:pt x="7737898" y="3499230"/>
                    <a:pt x="7610682" y="3417508"/>
                    <a:pt x="7281460" y="3445486"/>
                  </a:cubicBezTo>
                  <a:cubicBezTo>
                    <a:pt x="6952238" y="3473464"/>
                    <a:pt x="6965897" y="3421831"/>
                    <a:pt x="6799092" y="3445486"/>
                  </a:cubicBezTo>
                  <a:cubicBezTo>
                    <a:pt x="6632287" y="3469141"/>
                    <a:pt x="6570208" y="3422697"/>
                    <a:pt x="6500483" y="3445486"/>
                  </a:cubicBezTo>
                  <a:cubicBezTo>
                    <a:pt x="6430758" y="3468275"/>
                    <a:pt x="6007861" y="3405685"/>
                    <a:pt x="5834356" y="3445486"/>
                  </a:cubicBezTo>
                  <a:cubicBezTo>
                    <a:pt x="5660851" y="3485287"/>
                    <a:pt x="5679642" y="3436883"/>
                    <a:pt x="5535747" y="3445486"/>
                  </a:cubicBezTo>
                  <a:cubicBezTo>
                    <a:pt x="5391852" y="3454089"/>
                    <a:pt x="5005127" y="3414804"/>
                    <a:pt x="4777740" y="3445486"/>
                  </a:cubicBezTo>
                  <a:cubicBezTo>
                    <a:pt x="4550353" y="3476168"/>
                    <a:pt x="4247927" y="3421185"/>
                    <a:pt x="4019733" y="3445486"/>
                  </a:cubicBezTo>
                  <a:cubicBezTo>
                    <a:pt x="3791539" y="3469787"/>
                    <a:pt x="3514553" y="3372481"/>
                    <a:pt x="3353606" y="3445486"/>
                  </a:cubicBezTo>
                  <a:cubicBezTo>
                    <a:pt x="3192659" y="3518491"/>
                    <a:pt x="3062094" y="3430612"/>
                    <a:pt x="2963118" y="3445486"/>
                  </a:cubicBezTo>
                  <a:cubicBezTo>
                    <a:pt x="2864142" y="3460360"/>
                    <a:pt x="2667168" y="3431017"/>
                    <a:pt x="2572629" y="3445486"/>
                  </a:cubicBezTo>
                  <a:cubicBezTo>
                    <a:pt x="2478090" y="3459955"/>
                    <a:pt x="2217771" y="3409559"/>
                    <a:pt x="1998382" y="3445486"/>
                  </a:cubicBezTo>
                  <a:cubicBezTo>
                    <a:pt x="1778993" y="3481413"/>
                    <a:pt x="1591117" y="3445213"/>
                    <a:pt x="1332254" y="3445486"/>
                  </a:cubicBezTo>
                  <a:cubicBezTo>
                    <a:pt x="1073391" y="3445759"/>
                    <a:pt x="936749" y="3440802"/>
                    <a:pt x="666127" y="3445486"/>
                  </a:cubicBezTo>
                  <a:cubicBezTo>
                    <a:pt x="395505" y="3450170"/>
                    <a:pt x="225858" y="3422764"/>
                    <a:pt x="0" y="3445486"/>
                  </a:cubicBezTo>
                  <a:cubicBezTo>
                    <a:pt x="-54182" y="3157256"/>
                    <a:pt x="7018" y="2982060"/>
                    <a:pt x="0" y="2802329"/>
                  </a:cubicBezTo>
                  <a:cubicBezTo>
                    <a:pt x="-7018" y="2622598"/>
                    <a:pt x="15472" y="2454797"/>
                    <a:pt x="0" y="2331446"/>
                  </a:cubicBezTo>
                  <a:cubicBezTo>
                    <a:pt x="-15472" y="2208095"/>
                    <a:pt x="31" y="1968667"/>
                    <a:pt x="0" y="1826108"/>
                  </a:cubicBezTo>
                  <a:cubicBezTo>
                    <a:pt x="-31" y="1683549"/>
                    <a:pt x="634" y="1493955"/>
                    <a:pt x="0" y="1355224"/>
                  </a:cubicBezTo>
                  <a:cubicBezTo>
                    <a:pt x="-634" y="1216493"/>
                    <a:pt x="58429" y="854238"/>
                    <a:pt x="0" y="712067"/>
                  </a:cubicBezTo>
                  <a:cubicBezTo>
                    <a:pt x="-58429" y="569896"/>
                    <a:pt x="68178" y="201634"/>
                    <a:pt x="0" y="0"/>
                  </a:cubicBezTo>
                  <a:close/>
                </a:path>
                <a:path w="9187962" h="3445486" stroke="0" extrusionOk="0">
                  <a:moveTo>
                    <a:pt x="0" y="0"/>
                  </a:moveTo>
                  <a:cubicBezTo>
                    <a:pt x="228706" y="-40534"/>
                    <a:pt x="321846" y="39538"/>
                    <a:pt x="482368" y="0"/>
                  </a:cubicBezTo>
                  <a:cubicBezTo>
                    <a:pt x="642890" y="-39538"/>
                    <a:pt x="714238" y="35012"/>
                    <a:pt x="780977" y="0"/>
                  </a:cubicBezTo>
                  <a:cubicBezTo>
                    <a:pt x="847716" y="-35012"/>
                    <a:pt x="1005992" y="25410"/>
                    <a:pt x="1079586" y="0"/>
                  </a:cubicBezTo>
                  <a:cubicBezTo>
                    <a:pt x="1153180" y="-25410"/>
                    <a:pt x="1434114" y="19688"/>
                    <a:pt x="1653833" y="0"/>
                  </a:cubicBezTo>
                  <a:cubicBezTo>
                    <a:pt x="1873552" y="-19688"/>
                    <a:pt x="2159382" y="72481"/>
                    <a:pt x="2411840" y="0"/>
                  </a:cubicBezTo>
                  <a:cubicBezTo>
                    <a:pt x="2664298" y="-72481"/>
                    <a:pt x="2626521" y="33567"/>
                    <a:pt x="2802328" y="0"/>
                  </a:cubicBezTo>
                  <a:cubicBezTo>
                    <a:pt x="2978135" y="-33567"/>
                    <a:pt x="3191828" y="83504"/>
                    <a:pt x="3560335" y="0"/>
                  </a:cubicBezTo>
                  <a:cubicBezTo>
                    <a:pt x="3928842" y="-83504"/>
                    <a:pt x="3757725" y="31221"/>
                    <a:pt x="3950824" y="0"/>
                  </a:cubicBezTo>
                  <a:cubicBezTo>
                    <a:pt x="4143923" y="-31221"/>
                    <a:pt x="4487414" y="59153"/>
                    <a:pt x="4708831" y="0"/>
                  </a:cubicBezTo>
                  <a:cubicBezTo>
                    <a:pt x="4930248" y="-59153"/>
                    <a:pt x="4968428" y="948"/>
                    <a:pt x="5099319" y="0"/>
                  </a:cubicBezTo>
                  <a:cubicBezTo>
                    <a:pt x="5230210" y="-948"/>
                    <a:pt x="5505572" y="35961"/>
                    <a:pt x="5765446" y="0"/>
                  </a:cubicBezTo>
                  <a:cubicBezTo>
                    <a:pt x="6025320" y="-35961"/>
                    <a:pt x="6072922" y="62706"/>
                    <a:pt x="6339694" y="0"/>
                  </a:cubicBezTo>
                  <a:cubicBezTo>
                    <a:pt x="6606466" y="-62706"/>
                    <a:pt x="6749312" y="48658"/>
                    <a:pt x="7097701" y="0"/>
                  </a:cubicBezTo>
                  <a:cubicBezTo>
                    <a:pt x="7446090" y="-48658"/>
                    <a:pt x="7703988" y="5949"/>
                    <a:pt x="7855708" y="0"/>
                  </a:cubicBezTo>
                  <a:cubicBezTo>
                    <a:pt x="8007428" y="-5949"/>
                    <a:pt x="8261660" y="66652"/>
                    <a:pt x="8429955" y="0"/>
                  </a:cubicBezTo>
                  <a:cubicBezTo>
                    <a:pt x="8598250" y="-66652"/>
                    <a:pt x="8995667" y="26376"/>
                    <a:pt x="9187962" y="0"/>
                  </a:cubicBezTo>
                  <a:cubicBezTo>
                    <a:pt x="9231365" y="166826"/>
                    <a:pt x="9133226" y="318572"/>
                    <a:pt x="9187962" y="505338"/>
                  </a:cubicBezTo>
                  <a:cubicBezTo>
                    <a:pt x="9242698" y="692104"/>
                    <a:pt x="9157641" y="913193"/>
                    <a:pt x="9187962" y="1045131"/>
                  </a:cubicBezTo>
                  <a:cubicBezTo>
                    <a:pt x="9218283" y="1177069"/>
                    <a:pt x="9140305" y="1509447"/>
                    <a:pt x="9187962" y="1688288"/>
                  </a:cubicBezTo>
                  <a:cubicBezTo>
                    <a:pt x="9235619" y="1867129"/>
                    <a:pt x="9155309" y="2063586"/>
                    <a:pt x="9187962" y="2296991"/>
                  </a:cubicBezTo>
                  <a:cubicBezTo>
                    <a:pt x="9220615" y="2530396"/>
                    <a:pt x="9135020" y="2543996"/>
                    <a:pt x="9187962" y="2767874"/>
                  </a:cubicBezTo>
                  <a:cubicBezTo>
                    <a:pt x="9240904" y="2991752"/>
                    <a:pt x="9158821" y="3188922"/>
                    <a:pt x="9187962" y="3445486"/>
                  </a:cubicBezTo>
                  <a:cubicBezTo>
                    <a:pt x="9057802" y="3490279"/>
                    <a:pt x="8949071" y="3414161"/>
                    <a:pt x="8797474" y="3445486"/>
                  </a:cubicBezTo>
                  <a:cubicBezTo>
                    <a:pt x="8645877" y="3476811"/>
                    <a:pt x="8622945" y="3422757"/>
                    <a:pt x="8498865" y="3445486"/>
                  </a:cubicBezTo>
                  <a:cubicBezTo>
                    <a:pt x="8374785" y="3468215"/>
                    <a:pt x="8273292" y="3410453"/>
                    <a:pt x="8108376" y="3445486"/>
                  </a:cubicBezTo>
                  <a:cubicBezTo>
                    <a:pt x="7943460" y="3480519"/>
                    <a:pt x="7907125" y="3425641"/>
                    <a:pt x="7809768" y="3445486"/>
                  </a:cubicBezTo>
                  <a:cubicBezTo>
                    <a:pt x="7712411" y="3465331"/>
                    <a:pt x="7556013" y="3413857"/>
                    <a:pt x="7419279" y="3445486"/>
                  </a:cubicBezTo>
                  <a:cubicBezTo>
                    <a:pt x="7282545" y="3477115"/>
                    <a:pt x="7073012" y="3401373"/>
                    <a:pt x="6936911" y="3445486"/>
                  </a:cubicBezTo>
                  <a:cubicBezTo>
                    <a:pt x="6800810" y="3489599"/>
                    <a:pt x="6659152" y="3422025"/>
                    <a:pt x="6546423" y="3445486"/>
                  </a:cubicBezTo>
                  <a:cubicBezTo>
                    <a:pt x="6433694" y="3468947"/>
                    <a:pt x="6335791" y="3441777"/>
                    <a:pt x="6155935" y="3445486"/>
                  </a:cubicBezTo>
                  <a:cubicBezTo>
                    <a:pt x="5976079" y="3449195"/>
                    <a:pt x="5845784" y="3409703"/>
                    <a:pt x="5765446" y="3445486"/>
                  </a:cubicBezTo>
                  <a:cubicBezTo>
                    <a:pt x="5685108" y="3481269"/>
                    <a:pt x="5437904" y="3403208"/>
                    <a:pt x="5283078" y="3445486"/>
                  </a:cubicBezTo>
                  <a:cubicBezTo>
                    <a:pt x="5128252" y="3487764"/>
                    <a:pt x="4830272" y="3443909"/>
                    <a:pt x="4616951" y="3445486"/>
                  </a:cubicBezTo>
                  <a:cubicBezTo>
                    <a:pt x="4403630" y="3447063"/>
                    <a:pt x="4261550" y="3406104"/>
                    <a:pt x="4042703" y="3445486"/>
                  </a:cubicBezTo>
                  <a:cubicBezTo>
                    <a:pt x="3823856" y="3484868"/>
                    <a:pt x="3877126" y="3423111"/>
                    <a:pt x="3744095" y="3445486"/>
                  </a:cubicBezTo>
                  <a:cubicBezTo>
                    <a:pt x="3611064" y="3467861"/>
                    <a:pt x="3456605" y="3424294"/>
                    <a:pt x="3169847" y="3445486"/>
                  </a:cubicBezTo>
                  <a:cubicBezTo>
                    <a:pt x="2883089" y="3466678"/>
                    <a:pt x="3020141" y="3417196"/>
                    <a:pt x="2871238" y="3445486"/>
                  </a:cubicBezTo>
                  <a:cubicBezTo>
                    <a:pt x="2722335" y="3473776"/>
                    <a:pt x="2607676" y="3430361"/>
                    <a:pt x="2480750" y="3445486"/>
                  </a:cubicBezTo>
                  <a:cubicBezTo>
                    <a:pt x="2353824" y="3460611"/>
                    <a:pt x="2245796" y="3443567"/>
                    <a:pt x="2182141" y="3445486"/>
                  </a:cubicBezTo>
                  <a:cubicBezTo>
                    <a:pt x="2118486" y="3447405"/>
                    <a:pt x="1593351" y="3400016"/>
                    <a:pt x="1424134" y="3445486"/>
                  </a:cubicBezTo>
                  <a:cubicBezTo>
                    <a:pt x="1254917" y="3490956"/>
                    <a:pt x="1217832" y="3430306"/>
                    <a:pt x="1125525" y="3445486"/>
                  </a:cubicBezTo>
                  <a:cubicBezTo>
                    <a:pt x="1033218" y="3460666"/>
                    <a:pt x="445490" y="3399245"/>
                    <a:pt x="0" y="3445486"/>
                  </a:cubicBezTo>
                  <a:cubicBezTo>
                    <a:pt x="-17369" y="3166778"/>
                    <a:pt x="883" y="3002109"/>
                    <a:pt x="0" y="2871238"/>
                  </a:cubicBezTo>
                  <a:cubicBezTo>
                    <a:pt x="-883" y="2740367"/>
                    <a:pt x="19239" y="2446884"/>
                    <a:pt x="0" y="2296991"/>
                  </a:cubicBezTo>
                  <a:cubicBezTo>
                    <a:pt x="-19239" y="2147098"/>
                    <a:pt x="26470" y="1874671"/>
                    <a:pt x="0" y="1757198"/>
                  </a:cubicBezTo>
                  <a:cubicBezTo>
                    <a:pt x="-26470" y="1639725"/>
                    <a:pt x="61773" y="1389423"/>
                    <a:pt x="0" y="1148495"/>
                  </a:cubicBezTo>
                  <a:cubicBezTo>
                    <a:pt x="-61773" y="907567"/>
                    <a:pt x="61994" y="733701"/>
                    <a:pt x="0" y="505338"/>
                  </a:cubicBezTo>
                  <a:cubicBezTo>
                    <a:pt x="-61994" y="276975"/>
                    <a:pt x="15684" y="203791"/>
                    <a:pt x="0" y="0"/>
                  </a:cubicBezTo>
                  <a:close/>
                </a:path>
              </a:pathLst>
            </a:custGeom>
            <a:ln w="76200">
              <a:solidFill>
                <a:schemeClr val="tx1"/>
              </a:solidFill>
              <a:extLst>
                <a:ext uri="{C807C97D-BFC1-408E-A445-0C87EB9F89A2}">
                  <ask:lineSketchStyleProps xmlns:ask="http://schemas.microsoft.com/office/drawing/2018/sketchyshapes" sd="986356811">
                    <a:prstGeom prst="rect">
                      <a:avLst/>
                    </a:prstGeom>
                    <ask:type>
                      <ask:lineSketchScribble/>
                    </ask:type>
                  </ask:lineSketchStyleProps>
                </a:ext>
              </a:extLst>
            </a:ln>
          </p:spPr>
        </p:pic>
        <p:sp>
          <p:nvSpPr>
            <p:cNvPr id="15" name="Freeform: Shape 14">
              <a:extLst>
                <a:ext uri="{FF2B5EF4-FFF2-40B4-BE49-F238E27FC236}">
                  <a16:creationId xmlns:a16="http://schemas.microsoft.com/office/drawing/2014/main" id="{0E618816-A827-631A-6833-3D5D18E2A48F}"/>
                </a:ext>
              </a:extLst>
            </p:cNvPr>
            <p:cNvSpPr/>
            <p:nvPr/>
          </p:nvSpPr>
          <p:spPr>
            <a:xfrm rot="310278">
              <a:off x="8130855" y="3191108"/>
              <a:ext cx="755244" cy="321821"/>
            </a:xfrm>
            <a:custGeom>
              <a:avLst/>
              <a:gdLst>
                <a:gd name="connsiteX0" fmla="*/ 40416 w 642396"/>
                <a:gd name="connsiteY0" fmla="*/ 426720 h 426720"/>
                <a:gd name="connsiteX1" fmla="*/ 32796 w 642396"/>
                <a:gd name="connsiteY1" fmla="*/ 68580 h 426720"/>
                <a:gd name="connsiteX2" fmla="*/ 398556 w 642396"/>
                <a:gd name="connsiteY2" fmla="*/ 243840 h 426720"/>
                <a:gd name="connsiteX3" fmla="*/ 642396 w 642396"/>
                <a:gd name="connsiteY3" fmla="*/ 0 h 426720"/>
              </a:gdLst>
              <a:ahLst/>
              <a:cxnLst>
                <a:cxn ang="0">
                  <a:pos x="connsiteX0" y="connsiteY0"/>
                </a:cxn>
                <a:cxn ang="0">
                  <a:pos x="connsiteX1" y="connsiteY1"/>
                </a:cxn>
                <a:cxn ang="0">
                  <a:pos x="connsiteX2" y="connsiteY2"/>
                </a:cxn>
                <a:cxn ang="0">
                  <a:pos x="connsiteX3" y="connsiteY3"/>
                </a:cxn>
              </a:cxnLst>
              <a:rect l="l" t="t" r="r" b="b"/>
              <a:pathLst>
                <a:path w="642396" h="426720">
                  <a:moveTo>
                    <a:pt x="40416" y="426720"/>
                  </a:moveTo>
                  <a:cubicBezTo>
                    <a:pt x="6761" y="262890"/>
                    <a:pt x="-26894" y="99060"/>
                    <a:pt x="32796" y="68580"/>
                  </a:cubicBezTo>
                  <a:cubicBezTo>
                    <a:pt x="92486" y="38100"/>
                    <a:pt x="296956" y="255270"/>
                    <a:pt x="398556" y="243840"/>
                  </a:cubicBezTo>
                  <a:cubicBezTo>
                    <a:pt x="500156" y="232410"/>
                    <a:pt x="535716" y="99060"/>
                    <a:pt x="642396" y="0"/>
                  </a:cubicBezTo>
                </a:path>
              </a:pathLst>
            </a:custGeom>
            <a:noFill/>
            <a:ln>
              <a:solidFill>
                <a:srgbClr val="A80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Audio 3">
            <a:hlinkClick r:id="" action="ppaction://media"/>
            <a:extLst>
              <a:ext uri="{FF2B5EF4-FFF2-40B4-BE49-F238E27FC236}">
                <a16:creationId xmlns:a16="http://schemas.microsoft.com/office/drawing/2014/main" id="{48A3ED1F-4401-52C8-141A-4761A1A0AE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18494384"/>
      </p:ext>
    </p:extLst>
  </p:cSld>
  <p:clrMapOvr>
    <a:masterClrMapping/>
  </p:clrMapOvr>
  <mc:AlternateContent xmlns:mc="http://schemas.openxmlformats.org/markup-compatibility/2006" xmlns:p14="http://schemas.microsoft.com/office/powerpoint/2010/main">
    <mc:Choice Requires="p14">
      <p:transition spd="slow" p14:dur="2000" advTm="39715"/>
    </mc:Choice>
    <mc:Fallback xmlns="">
      <p:transition spd="slow" advTm="39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F3F5-1910-4355-96BC-DDC65300DA0E}"/>
              </a:ext>
            </a:extLst>
          </p:cNvPr>
          <p:cNvSpPr txBox="1">
            <a:spLocks/>
          </p:cNvSpPr>
          <p:nvPr/>
        </p:nvSpPr>
        <p:spPr>
          <a:xfrm>
            <a:off x="1294362" y="301958"/>
            <a:ext cx="9603275" cy="678042"/>
          </a:xfrm>
          <a:prstGeom prst="rect">
            <a:avLst/>
          </a:prstGeom>
        </p:spPr>
        <p:txBody>
          <a:bodyPr anchor="ctr">
            <a:normAutofit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4400" dirty="0"/>
              <a:t>References</a:t>
            </a:r>
          </a:p>
        </p:txBody>
      </p:sp>
      <p:sp>
        <p:nvSpPr>
          <p:cNvPr id="3" name="Content Placeholder 4">
            <a:extLst>
              <a:ext uri="{FF2B5EF4-FFF2-40B4-BE49-F238E27FC236}">
                <a16:creationId xmlns:a16="http://schemas.microsoft.com/office/drawing/2014/main" id="{91745A01-7050-4AEC-8D03-3CF93224F33C}"/>
              </a:ext>
            </a:extLst>
          </p:cNvPr>
          <p:cNvSpPr txBox="1">
            <a:spLocks/>
          </p:cNvSpPr>
          <p:nvPr/>
        </p:nvSpPr>
        <p:spPr>
          <a:xfrm>
            <a:off x="381000" y="1134105"/>
            <a:ext cx="11644733" cy="4834040"/>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50000"/>
              </a:lnSpc>
              <a:spcBef>
                <a:spcPts val="0"/>
              </a:spcBef>
              <a:buFont typeface="Wingdings" panose="05000000000000000000" pitchFamily="2" charset="2"/>
              <a:buChar char="q"/>
            </a:pPr>
            <a:r>
              <a:rPr lang="en-US" sz="1050" dirty="0">
                <a:effectLst/>
                <a:latin typeface="+mj-lt"/>
                <a:ea typeface="Times New Roman" panose="02020603050405020304" pitchFamily="18" charset="0"/>
              </a:rPr>
              <a:t>Antia, R., &amp; Halloran, M. E. (2021). Transition to endemicity: Understanding COVID-19. </a:t>
            </a:r>
            <a:r>
              <a:rPr lang="en-US" sz="1050" i="1" dirty="0">
                <a:effectLst/>
                <a:latin typeface="+mj-lt"/>
                <a:ea typeface="Times New Roman" panose="02020603050405020304" pitchFamily="18" charset="0"/>
              </a:rPr>
              <a:t>Immunity</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54</a:t>
            </a:r>
            <a:r>
              <a:rPr lang="en-US" sz="1050" dirty="0">
                <a:effectLst/>
                <a:latin typeface="+mj-lt"/>
                <a:ea typeface="Times New Roman" panose="02020603050405020304" pitchFamily="18" charset="0"/>
              </a:rPr>
              <a:t>(10), 2172-2176. </a:t>
            </a:r>
            <a:r>
              <a:rPr lang="en-US" sz="1050" u="sng" dirty="0">
                <a:solidFill>
                  <a:srgbClr val="0000FF"/>
                </a:solidFill>
                <a:effectLst/>
                <a:latin typeface="+mj-lt"/>
                <a:ea typeface="Times New Roman" panose="02020603050405020304" pitchFamily="18" charset="0"/>
                <a:hlinkClick r:id="rId3"/>
              </a:rPr>
              <a:t>https://doi.org/10.1016/j.immuni.2021.09.019</a:t>
            </a:r>
            <a:endParaRPr lang="en-US" sz="1050" dirty="0">
              <a:effectLst/>
              <a:latin typeface="+mj-lt"/>
              <a:ea typeface="Times New Roman" panose="02020603050405020304" pitchFamily="18" charset="0"/>
            </a:endParaRPr>
          </a:p>
          <a:p>
            <a:pPr>
              <a:lnSpc>
                <a:spcPct val="150000"/>
              </a:lnSpc>
              <a:spcBef>
                <a:spcPts val="0"/>
              </a:spcBef>
              <a:spcAft>
                <a:spcPts val="0"/>
              </a:spcAft>
              <a:buFont typeface="Wingdings" panose="05000000000000000000" pitchFamily="2" charset="2"/>
              <a:buChar char="q"/>
            </a:pPr>
            <a:r>
              <a:rPr lang="en-US" sz="1050" dirty="0">
                <a:effectLst/>
                <a:latin typeface="+mj-lt"/>
              </a:rPr>
              <a:t>BLS. (2022, March 31). </a:t>
            </a:r>
            <a:r>
              <a:rPr lang="en-US" sz="1050" i="1" dirty="0">
                <a:effectLst/>
                <a:latin typeface="+mj-lt"/>
              </a:rPr>
              <a:t>Job openings and labor turnover survey</a:t>
            </a:r>
            <a:r>
              <a:rPr lang="en-US" sz="1050" dirty="0">
                <a:effectLst/>
                <a:latin typeface="+mj-lt"/>
              </a:rPr>
              <a:t>. U.S. Bureau of Labor Statistics. </a:t>
            </a:r>
            <a:r>
              <a:rPr lang="en-US" sz="1050" dirty="0">
                <a:effectLst/>
                <a:latin typeface="+mj-lt"/>
                <a:hlinkClick r:id="rId4"/>
              </a:rPr>
              <a:t>https://www.bls.gov/jlt/data.htm#</a:t>
            </a:r>
            <a:endParaRPr lang="en-US" sz="1050" dirty="0">
              <a:effectLst/>
              <a:latin typeface="+mj-lt"/>
            </a:endParaRP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Brenner, M. H. (2021). Unemployment, bankruptcies, and deaths from multiple causes in the COVID-19 recession compared with the 2000‒2018 Great Recession impact. </a:t>
            </a:r>
            <a:r>
              <a:rPr lang="en-US" sz="1050" i="1" dirty="0">
                <a:effectLst/>
                <a:latin typeface="+mj-lt"/>
                <a:ea typeface="Times New Roman" panose="02020603050405020304" pitchFamily="18" charset="0"/>
              </a:rPr>
              <a:t>American Journal of Public Health</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111</a:t>
            </a:r>
            <a:r>
              <a:rPr lang="en-US" sz="1050" dirty="0">
                <a:effectLst/>
                <a:latin typeface="+mj-lt"/>
                <a:ea typeface="Times New Roman" panose="02020603050405020304" pitchFamily="18" charset="0"/>
              </a:rPr>
              <a:t>(11), 1950-1959. </a:t>
            </a:r>
            <a:r>
              <a:rPr lang="en-US" sz="1050" u="sng" dirty="0">
                <a:solidFill>
                  <a:srgbClr val="0000FF"/>
                </a:solidFill>
                <a:effectLst/>
                <a:latin typeface="+mj-lt"/>
                <a:ea typeface="Times New Roman" panose="02020603050405020304" pitchFamily="18" charset="0"/>
                <a:hlinkClick r:id="rId5"/>
              </a:rPr>
              <a:t>https://doi.org/10.2105/ajph.2021.306490</a:t>
            </a:r>
            <a:endParaRPr lang="en-US" sz="1050" dirty="0">
              <a:effectLst/>
              <a:latin typeface="+mj-lt"/>
              <a:ea typeface="Times New Roman" panose="02020603050405020304" pitchFamily="18" charset="0"/>
            </a:endParaRPr>
          </a:p>
          <a:p>
            <a:pPr>
              <a:lnSpc>
                <a:spcPct val="150000"/>
              </a:lnSpc>
              <a:spcBef>
                <a:spcPts val="0"/>
              </a:spcBef>
              <a:buFont typeface="Wingdings" panose="05000000000000000000" pitchFamily="2" charset="2"/>
              <a:buChar char="q"/>
            </a:pPr>
            <a:r>
              <a:rPr lang="en-US" sz="1050" dirty="0">
                <a:effectLst/>
                <a:latin typeface="+mj-lt"/>
                <a:ea typeface="Times New Roman" panose="02020603050405020304" pitchFamily="18" charset="0"/>
              </a:rPr>
              <a:t>CDC Museum. (2022, January 5). </a:t>
            </a:r>
            <a:r>
              <a:rPr lang="en-US" sz="1050" i="1" dirty="0">
                <a:effectLst/>
                <a:latin typeface="+mj-lt"/>
                <a:ea typeface="Times New Roman" panose="02020603050405020304" pitchFamily="18" charset="0"/>
              </a:rPr>
              <a:t>CDC Museum COVID-19 timeline</a:t>
            </a:r>
            <a:r>
              <a:rPr lang="en-US" sz="1050" dirty="0">
                <a:effectLst/>
                <a:latin typeface="+mj-lt"/>
                <a:ea typeface="Times New Roman" panose="02020603050405020304" pitchFamily="18" charset="0"/>
              </a:rPr>
              <a:t>. Centers for Disease Control and Prevention | CDC. </a:t>
            </a:r>
            <a:r>
              <a:rPr lang="en-US" sz="1050" u="sng" dirty="0">
                <a:solidFill>
                  <a:srgbClr val="0000FF"/>
                </a:solidFill>
                <a:effectLst/>
                <a:latin typeface="+mj-lt"/>
                <a:ea typeface="Times New Roman" panose="02020603050405020304" pitchFamily="18" charset="0"/>
                <a:hlinkClick r:id="rId6"/>
              </a:rPr>
              <a:t>https://www.cdc.gov/museum/timeline/covid19.html</a:t>
            </a:r>
            <a:endParaRPr lang="en-US" sz="1050" u="sng" dirty="0">
              <a:solidFill>
                <a:srgbClr val="0000FF"/>
              </a:solidFill>
              <a:effectLst/>
              <a:latin typeface="+mj-lt"/>
              <a:ea typeface="Times New Roman" panose="02020603050405020304" pitchFamily="18" charset="0"/>
            </a:endParaRPr>
          </a:p>
          <a:p>
            <a:pPr>
              <a:lnSpc>
                <a:spcPct val="150000"/>
              </a:lnSpc>
              <a:spcBef>
                <a:spcPts val="0"/>
              </a:spcBef>
              <a:buFont typeface="Wingdings" panose="05000000000000000000" pitchFamily="2" charset="2"/>
              <a:buChar char="q"/>
            </a:pPr>
            <a:r>
              <a:rPr lang="en-US" sz="1050" dirty="0">
                <a:effectLst/>
                <a:latin typeface="+mj-lt"/>
                <a:ea typeface="Calibri" panose="020F0502020204030204" pitchFamily="34" charset="0"/>
                <a:cs typeface="Times New Roman" panose="02020603050405020304" pitchFamily="18" charset="0"/>
              </a:rPr>
              <a:t>Choudhary, V. (2021, September 24). </a:t>
            </a:r>
            <a:r>
              <a:rPr lang="en-US" sz="1050" i="1" dirty="0">
                <a:effectLst/>
                <a:latin typeface="+mj-lt"/>
                <a:ea typeface="Calibri" panose="020F0502020204030204" pitchFamily="34" charset="0"/>
                <a:cs typeface="Times New Roman" panose="02020603050405020304" pitchFamily="18" charset="0"/>
              </a:rPr>
              <a:t>US hiring surges as COVID benefits expire, supply chain hit bites; Wage inflation in focus</a:t>
            </a:r>
            <a:r>
              <a:rPr lang="en-US" sz="1050" dirty="0">
                <a:effectLst/>
                <a:latin typeface="+mj-lt"/>
                <a:ea typeface="Calibri" panose="020F0502020204030204" pitchFamily="34" charset="0"/>
                <a:cs typeface="Times New Roman" panose="02020603050405020304" pitchFamily="18" charset="0"/>
              </a:rPr>
              <a:t>. TheStreet. </a:t>
            </a:r>
            <a:r>
              <a:rPr lang="en-US" sz="1050" u="sng" dirty="0">
                <a:solidFill>
                  <a:srgbClr val="0000FF"/>
                </a:solidFill>
                <a:effectLst/>
                <a:latin typeface="+mj-lt"/>
                <a:ea typeface="Calibri" panose="020F0502020204030204" pitchFamily="34" charset="0"/>
                <a:cs typeface="Times New Roman" panose="02020603050405020304" pitchFamily="18" charset="0"/>
                <a:hlinkClick r:id="rId7"/>
              </a:rPr>
              <a:t>https://www.thestreet.com/investing/us-hiring-surges-as-covid-benefits-expire-supply-chain-hit-bites</a:t>
            </a:r>
            <a:endParaRPr lang="en-US" sz="1050" u="sng" dirty="0">
              <a:solidFill>
                <a:srgbClr val="0000FF"/>
              </a:solidFill>
              <a:effectLst/>
              <a:latin typeface="+mj-lt"/>
              <a:ea typeface="Calibri" panose="020F0502020204030204" pitchFamily="34" charset="0"/>
              <a:cs typeface="Times New Roman" panose="02020603050405020304" pitchFamily="18" charset="0"/>
            </a:endParaRPr>
          </a:p>
          <a:p>
            <a:pPr>
              <a:lnSpc>
                <a:spcPct val="150000"/>
              </a:lnSpc>
              <a:spcBef>
                <a:spcPts val="0"/>
              </a:spcBef>
              <a:buFont typeface="Wingdings" panose="05000000000000000000" pitchFamily="2" charset="2"/>
              <a:buChar char="q"/>
            </a:pPr>
            <a:r>
              <a:rPr lang="en-US" sz="1050" dirty="0">
                <a:effectLst/>
                <a:latin typeface="+mj-lt"/>
                <a:ea typeface="Times New Roman" panose="02020603050405020304" pitchFamily="18" charset="0"/>
              </a:rPr>
              <a:t>Geisler, J. (2021). The Great Resignation: Reality or myth? </a:t>
            </a:r>
            <a:r>
              <a:rPr lang="en-US" sz="1050" i="1" dirty="0">
                <a:effectLst/>
                <a:latin typeface="+mj-lt"/>
                <a:ea typeface="Times New Roman" panose="02020603050405020304" pitchFamily="18" charset="0"/>
              </a:rPr>
              <a:t>HFM (Healthcare Financial Management)</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75</a:t>
            </a:r>
            <a:r>
              <a:rPr lang="en-US" sz="1050" dirty="0">
                <a:effectLst/>
                <a:latin typeface="+mj-lt"/>
                <a:ea typeface="Times New Roman" panose="02020603050405020304" pitchFamily="18" charset="0"/>
              </a:rPr>
              <a:t>(7), 44-45.</a:t>
            </a: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Jagangac, J., Gavric, T., &amp; Obhodas, I. (2020). Effects of work stress and job satisfaction on employee retention: A model of retention strategies. </a:t>
            </a:r>
            <a:r>
              <a:rPr lang="en-US" sz="1050" i="1" dirty="0">
                <a:effectLst/>
                <a:latin typeface="+mj-lt"/>
                <a:ea typeface="Times New Roman" panose="02020603050405020304" pitchFamily="18" charset="0"/>
              </a:rPr>
              <a:t>International Journal of Sales, Retailing &amp; Marketing</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9</a:t>
            </a:r>
            <a:r>
              <a:rPr lang="en-US" sz="1050" dirty="0">
                <a:effectLst/>
                <a:latin typeface="+mj-lt"/>
                <a:ea typeface="Times New Roman" panose="02020603050405020304" pitchFamily="18" charset="0"/>
              </a:rPr>
              <a:t>(2), 38-50. </a:t>
            </a:r>
          </a:p>
          <a:p>
            <a:pPr marR="47625">
              <a:lnSpc>
                <a:spcPct val="150000"/>
              </a:lnSpc>
              <a:spcBef>
                <a:spcPts val="0"/>
              </a:spcBef>
              <a:spcAft>
                <a:spcPts val="0"/>
              </a:spcAft>
              <a:buFont typeface="Wingdings" panose="05000000000000000000" pitchFamily="2" charset="2"/>
              <a:buChar char="q"/>
            </a:pPr>
            <a:r>
              <a:rPr lang="en-US" sz="1050" dirty="0" err="1">
                <a:effectLst/>
                <a:latin typeface="+mj-lt"/>
                <a:ea typeface="Times New Roman" panose="02020603050405020304" pitchFamily="18" charset="0"/>
              </a:rPr>
              <a:t>Maani</a:t>
            </a:r>
            <a:r>
              <a:rPr lang="en-US" sz="1050" dirty="0">
                <a:effectLst/>
                <a:latin typeface="+mj-lt"/>
                <a:ea typeface="Times New Roman" panose="02020603050405020304" pitchFamily="18" charset="0"/>
              </a:rPr>
              <a:t>, N., &amp; Galea, S. (2020). COVID‐19 and underinvestment in the health of the US population. </a:t>
            </a:r>
            <a:r>
              <a:rPr lang="en-US" sz="1050" i="1" dirty="0">
                <a:effectLst/>
                <a:latin typeface="+mj-lt"/>
                <a:ea typeface="Times New Roman" panose="02020603050405020304" pitchFamily="18" charset="0"/>
              </a:rPr>
              <a:t>The Milbank Quarterly</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98</a:t>
            </a:r>
            <a:r>
              <a:rPr lang="en-US" sz="1050" dirty="0">
                <a:effectLst/>
                <a:latin typeface="+mj-lt"/>
                <a:ea typeface="Times New Roman" panose="02020603050405020304" pitchFamily="18" charset="0"/>
              </a:rPr>
              <a:t>(2), 239-249. </a:t>
            </a:r>
            <a:r>
              <a:rPr lang="en-US" sz="1050" u="sng" dirty="0">
                <a:solidFill>
                  <a:srgbClr val="0000FF"/>
                </a:solidFill>
                <a:effectLst/>
                <a:latin typeface="+mj-lt"/>
                <a:ea typeface="Times New Roman" panose="02020603050405020304" pitchFamily="18" charset="0"/>
                <a:hlinkClick r:id="rId8"/>
              </a:rPr>
              <a:t>https://doi.org/10.1111/1468-0009.12462</a:t>
            </a:r>
            <a:endParaRPr lang="en-US" sz="1050" u="sng" dirty="0">
              <a:solidFill>
                <a:srgbClr val="0000FF"/>
              </a:solidFill>
              <a:effectLst/>
              <a:latin typeface="+mj-lt"/>
              <a:ea typeface="Times New Roman" panose="02020603050405020304" pitchFamily="18" charset="0"/>
            </a:endParaRPr>
          </a:p>
          <a:p>
            <a:pPr marR="47625">
              <a:lnSpc>
                <a:spcPct val="150000"/>
              </a:lnSpc>
              <a:spcBef>
                <a:spcPts val="0"/>
              </a:spcBef>
              <a:buFont typeface="Wingdings" panose="05000000000000000000" pitchFamily="2" charset="2"/>
              <a:buChar char="q"/>
            </a:pPr>
            <a:r>
              <a:rPr lang="en-US" sz="1050" dirty="0">
                <a:effectLst/>
                <a:latin typeface="+mj-lt"/>
                <a:ea typeface="Times New Roman" panose="02020603050405020304" pitchFamily="18" charset="0"/>
              </a:rPr>
              <a:t>O′Leary, Z. (2021). </a:t>
            </a:r>
            <a:r>
              <a:rPr lang="en-US" sz="1050" i="1" dirty="0">
                <a:effectLst/>
                <a:latin typeface="+mj-lt"/>
                <a:ea typeface="Times New Roman" panose="02020603050405020304" pitchFamily="18" charset="0"/>
              </a:rPr>
              <a:t>The essential guide to doing your research project</a:t>
            </a:r>
            <a:r>
              <a:rPr lang="en-US" sz="1050" dirty="0">
                <a:effectLst/>
                <a:latin typeface="+mj-lt"/>
                <a:ea typeface="Times New Roman" panose="02020603050405020304" pitchFamily="18" charset="0"/>
              </a:rPr>
              <a:t> (4th ed.). SAGE.</a:t>
            </a: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Rigby, E. (2021). The COVID-19 economy, unemployment insurance, and population health. </a:t>
            </a:r>
            <a:r>
              <a:rPr lang="en-US" sz="1050" i="1" dirty="0">
                <a:effectLst/>
                <a:latin typeface="+mj-lt"/>
                <a:ea typeface="Times New Roman" panose="02020603050405020304" pitchFamily="18" charset="0"/>
              </a:rPr>
              <a:t>JAMA Network Open</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4</a:t>
            </a:r>
            <a:r>
              <a:rPr lang="en-US" sz="1050" dirty="0">
                <a:effectLst/>
                <a:latin typeface="+mj-lt"/>
                <a:ea typeface="Times New Roman" panose="02020603050405020304" pitchFamily="18" charset="0"/>
              </a:rPr>
              <a:t>(1), e2035955. </a:t>
            </a:r>
            <a:r>
              <a:rPr lang="en-US" sz="1050" u="sng" dirty="0">
                <a:solidFill>
                  <a:srgbClr val="0000FF"/>
                </a:solidFill>
                <a:effectLst/>
                <a:latin typeface="+mj-lt"/>
                <a:ea typeface="Times New Roman" panose="02020603050405020304" pitchFamily="18" charset="0"/>
                <a:hlinkClick r:id="rId9"/>
              </a:rPr>
              <a:t>https://doi.org/10.1001/jamanetworkopen.2020.35955</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Rogers, A. M., Lauren, B. N., Woo </a:t>
            </a:r>
            <a:r>
              <a:rPr lang="en-US" sz="1050" dirty="0" err="1">
                <a:effectLst/>
                <a:latin typeface="+mj-lt"/>
                <a:ea typeface="Times New Roman" panose="02020603050405020304" pitchFamily="18" charset="0"/>
              </a:rPr>
              <a:t>Baidal</a:t>
            </a:r>
            <a:r>
              <a:rPr lang="en-US" sz="1050" dirty="0">
                <a:effectLst/>
                <a:latin typeface="+mj-lt"/>
                <a:ea typeface="Times New Roman" panose="02020603050405020304" pitchFamily="18" charset="0"/>
              </a:rPr>
              <a:t>, J. A., </a:t>
            </a:r>
            <a:r>
              <a:rPr lang="en-US" sz="1050" dirty="0" err="1">
                <a:effectLst/>
                <a:latin typeface="+mj-lt"/>
                <a:ea typeface="Times New Roman" panose="02020603050405020304" pitchFamily="18" charset="0"/>
              </a:rPr>
              <a:t>Ozanne</a:t>
            </a:r>
            <a:r>
              <a:rPr lang="en-US" sz="1050" dirty="0">
                <a:effectLst/>
                <a:latin typeface="+mj-lt"/>
                <a:ea typeface="Times New Roman" panose="02020603050405020304" pitchFamily="18" charset="0"/>
              </a:rPr>
              <a:t>, E. M., &amp; </a:t>
            </a:r>
            <a:r>
              <a:rPr lang="en-US" sz="1050" dirty="0" err="1">
                <a:effectLst/>
                <a:latin typeface="+mj-lt"/>
                <a:ea typeface="Times New Roman" panose="02020603050405020304" pitchFamily="18" charset="0"/>
              </a:rPr>
              <a:t>Hur</a:t>
            </a:r>
            <a:r>
              <a:rPr lang="en-US" sz="1050" dirty="0">
                <a:effectLst/>
                <a:latin typeface="+mj-lt"/>
                <a:ea typeface="Times New Roman" panose="02020603050405020304" pitchFamily="18" charset="0"/>
              </a:rPr>
              <a:t>, C. (2021). Persistent effects of the COVID-19 pandemic on diet, exercise, risk for food insecurity, and quality of life: A longitudinal study among U.S. adults. </a:t>
            </a:r>
            <a:r>
              <a:rPr lang="en-US" sz="1050" i="1" dirty="0">
                <a:effectLst/>
                <a:latin typeface="+mj-lt"/>
                <a:ea typeface="Times New Roman" panose="02020603050405020304" pitchFamily="18" charset="0"/>
              </a:rPr>
              <a:t>Appetite</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167</a:t>
            </a:r>
            <a:r>
              <a:rPr lang="en-US" sz="1050" dirty="0">
                <a:effectLst/>
                <a:latin typeface="+mj-lt"/>
                <a:ea typeface="Times New Roman" panose="02020603050405020304" pitchFamily="18" charset="0"/>
              </a:rPr>
              <a:t>, 105639. </a:t>
            </a:r>
            <a:r>
              <a:rPr lang="en-US" sz="1050" u="sng" dirty="0">
                <a:solidFill>
                  <a:srgbClr val="0000FF"/>
                </a:solidFill>
                <a:effectLst/>
                <a:latin typeface="+mj-lt"/>
                <a:ea typeface="Times New Roman" panose="02020603050405020304" pitchFamily="18" charset="0"/>
                <a:hlinkClick r:id="rId10"/>
              </a:rPr>
              <a:t>https://doi.org/10.1016/j.appet.2021.105639</a:t>
            </a:r>
            <a:r>
              <a:rPr lang="en-US" sz="1050" dirty="0">
                <a:effectLst/>
                <a:latin typeface="+mj-lt"/>
                <a:ea typeface="Times New Roman" panose="02020603050405020304" pitchFamily="18" charset="0"/>
                <a:cs typeface="Calibri" panose="020F0502020204030204" pitchFamily="34" charset="0"/>
              </a:rPr>
              <a:t> </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dirty="0" err="1">
                <a:effectLst/>
                <a:latin typeface="+mj-lt"/>
                <a:ea typeface="Times New Roman" panose="02020603050405020304" pitchFamily="18" charset="0"/>
              </a:rPr>
              <a:t>Saladino</a:t>
            </a:r>
            <a:r>
              <a:rPr lang="en-US" sz="1050" dirty="0">
                <a:effectLst/>
                <a:latin typeface="+mj-lt"/>
                <a:ea typeface="Times New Roman" panose="02020603050405020304" pitchFamily="18" charset="0"/>
              </a:rPr>
              <a:t>, V., </a:t>
            </a:r>
            <a:r>
              <a:rPr lang="en-US" sz="1050" dirty="0" err="1">
                <a:effectLst/>
                <a:latin typeface="+mj-lt"/>
                <a:ea typeface="Times New Roman" panose="02020603050405020304" pitchFamily="18" charset="0"/>
              </a:rPr>
              <a:t>Algeri</a:t>
            </a:r>
            <a:r>
              <a:rPr lang="en-US" sz="1050" dirty="0">
                <a:effectLst/>
                <a:latin typeface="+mj-lt"/>
                <a:ea typeface="Times New Roman" panose="02020603050405020304" pitchFamily="18" charset="0"/>
              </a:rPr>
              <a:t>, D., &amp; Auriemma, V. (2020). The psychological and social impact of COVID-19: New perspectives of well-being. </a:t>
            </a:r>
            <a:r>
              <a:rPr lang="en-US" sz="1050" i="1" dirty="0">
                <a:effectLst/>
                <a:latin typeface="+mj-lt"/>
                <a:ea typeface="Times New Roman" panose="02020603050405020304" pitchFamily="18" charset="0"/>
              </a:rPr>
              <a:t>Frontiers in Psychology</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11</a:t>
            </a:r>
            <a:r>
              <a:rPr lang="en-US" sz="1050" dirty="0">
                <a:effectLst/>
                <a:latin typeface="+mj-lt"/>
                <a:ea typeface="Times New Roman" panose="02020603050405020304" pitchFamily="18" charset="0"/>
              </a:rPr>
              <a:t>. </a:t>
            </a:r>
            <a:r>
              <a:rPr lang="en-US" sz="1050" u="sng" dirty="0">
                <a:solidFill>
                  <a:srgbClr val="0000FF"/>
                </a:solidFill>
                <a:effectLst/>
                <a:latin typeface="+mj-lt"/>
                <a:ea typeface="Times New Roman" panose="02020603050405020304" pitchFamily="18" charset="0"/>
                <a:hlinkClick r:id="rId11"/>
              </a:rPr>
              <a:t>https://doi.org/10.3389/fpsyg.2020.577684</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Shi, &amp; Singh, D. A. (2019). </a:t>
            </a:r>
            <a:r>
              <a:rPr lang="en-US" sz="1050" i="1" dirty="0">
                <a:effectLst/>
                <a:latin typeface="+mj-lt"/>
                <a:ea typeface="Times New Roman" panose="02020603050405020304" pitchFamily="18" charset="0"/>
              </a:rPr>
              <a:t>Delivering health care in America</a:t>
            </a:r>
            <a:r>
              <a:rPr lang="en-US" sz="1050" dirty="0">
                <a:effectLst/>
                <a:latin typeface="+mj-lt"/>
                <a:ea typeface="Times New Roman" panose="02020603050405020304" pitchFamily="18" charset="0"/>
              </a:rPr>
              <a:t> (7th ed.). Jones &amp; Bartlett Learning Trading Economics. (n.d.). </a:t>
            </a:r>
            <a:r>
              <a:rPr lang="en-US" sz="1050" i="1" dirty="0">
                <a:effectLst/>
                <a:latin typeface="+mj-lt"/>
                <a:ea typeface="Times New Roman" panose="02020603050405020304" pitchFamily="18" charset="0"/>
              </a:rPr>
              <a:t>United States inflation rate | 1914-2021 data | 2022-2023 forecast | Calendar</a:t>
            </a:r>
            <a:r>
              <a:rPr lang="en-US" sz="1050" dirty="0">
                <a:effectLst/>
                <a:latin typeface="+mj-lt"/>
                <a:ea typeface="Times New Roman" panose="02020603050405020304" pitchFamily="18" charset="0"/>
              </a:rPr>
              <a:t>. TRADING ECONOMICS | 20 million INDICATORS FROM 196 COUNTRIES. </a:t>
            </a:r>
            <a:r>
              <a:rPr lang="en-US" sz="1050" u="sng" dirty="0">
                <a:solidFill>
                  <a:srgbClr val="0000FF"/>
                </a:solidFill>
                <a:effectLst/>
                <a:latin typeface="+mj-lt"/>
                <a:ea typeface="Times New Roman" panose="02020603050405020304" pitchFamily="18" charset="0"/>
                <a:hlinkClick r:id="rId12"/>
              </a:rPr>
              <a:t>https://tradingeconomics.com/united-states/inflation-cpi</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Trading Economics. (n.d.). </a:t>
            </a:r>
            <a:r>
              <a:rPr lang="en-US" sz="1050" i="1" dirty="0">
                <a:effectLst/>
                <a:latin typeface="+mj-lt"/>
                <a:ea typeface="Times New Roman" panose="02020603050405020304" pitchFamily="18" charset="0"/>
              </a:rPr>
              <a:t>United States inflation rate | 1914-2021 data | 2022-2023 forecast | Calendar</a:t>
            </a:r>
            <a:r>
              <a:rPr lang="en-US" sz="1050" dirty="0">
                <a:effectLst/>
                <a:latin typeface="+mj-lt"/>
                <a:ea typeface="Times New Roman" panose="02020603050405020304" pitchFamily="18" charset="0"/>
              </a:rPr>
              <a:t>. TRADING ECONOMICS | 20 million INDICATORS FROM 196 COUNTRIES. </a:t>
            </a:r>
            <a:r>
              <a:rPr lang="en-US" sz="1050" u="sng" dirty="0">
                <a:solidFill>
                  <a:srgbClr val="0000FF"/>
                </a:solidFill>
                <a:effectLst/>
                <a:latin typeface="+mj-lt"/>
                <a:ea typeface="Times New Roman" panose="02020603050405020304" pitchFamily="18" charset="0"/>
                <a:hlinkClick r:id="rId12"/>
              </a:rPr>
              <a:t>https://tradingeconomics.com/united-states/inflation-cpi</a:t>
            </a:r>
            <a:r>
              <a:rPr lang="en-US" sz="1050" i="1" dirty="0">
                <a:effectLst/>
                <a:latin typeface="+mj-lt"/>
                <a:ea typeface="Times New Roman" panose="02020603050405020304" pitchFamily="18" charset="0"/>
              </a:rPr>
              <a:t> </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i="1" dirty="0">
                <a:effectLst/>
                <a:latin typeface="+mj-lt"/>
                <a:ea typeface="Times New Roman" panose="02020603050405020304" pitchFamily="18" charset="0"/>
              </a:rPr>
              <a:t>Turnover</a:t>
            </a:r>
            <a:r>
              <a:rPr lang="en-US" sz="1050" dirty="0">
                <a:effectLst/>
                <a:latin typeface="+mj-lt"/>
                <a:ea typeface="Times New Roman" panose="02020603050405020304" pitchFamily="18" charset="0"/>
              </a:rPr>
              <a:t>. (n.d.). Louisville Metro Open Data. </a:t>
            </a:r>
            <a:r>
              <a:rPr lang="en-US" sz="1050" u="sng" dirty="0">
                <a:solidFill>
                  <a:srgbClr val="0000FF"/>
                </a:solidFill>
                <a:effectLst/>
                <a:latin typeface="+mj-lt"/>
                <a:ea typeface="Times New Roman" panose="02020603050405020304" pitchFamily="18" charset="0"/>
                <a:hlinkClick r:id="rId13"/>
              </a:rPr>
              <a:t>https://data.louisvilleky.gov/dataset/turnover</a:t>
            </a:r>
            <a:endParaRPr lang="en-US" sz="1050" dirty="0">
              <a:effectLst/>
              <a:latin typeface="+mj-lt"/>
              <a:ea typeface="Times New Roman" panose="02020603050405020304" pitchFamily="18" charset="0"/>
            </a:endParaRPr>
          </a:p>
          <a:p>
            <a:pPr>
              <a:lnSpc>
                <a:spcPts val="2750"/>
              </a:lnSpc>
              <a:spcBef>
                <a:spcPts val="0"/>
              </a:spcBef>
              <a:buFont typeface="Wingdings" panose="05000000000000000000" pitchFamily="2" charset="2"/>
              <a:buChar char="q"/>
            </a:pPr>
            <a:endParaRPr lang="en-US" sz="1200" dirty="0">
              <a:effectLst/>
              <a:latin typeface="+mj-lt"/>
              <a:ea typeface="Times New Roman" panose="02020603050405020304" pitchFamily="18" charset="0"/>
            </a:endParaRPr>
          </a:p>
          <a:p>
            <a:pPr>
              <a:lnSpc>
                <a:spcPts val="2750"/>
              </a:lnSpc>
              <a:spcBef>
                <a:spcPts val="0"/>
              </a:spcBef>
              <a:buFont typeface="Wingdings" panose="05000000000000000000" pitchFamily="2" charset="2"/>
              <a:buChar char="q"/>
            </a:pPr>
            <a:endParaRPr lang="en-US" sz="1200" dirty="0">
              <a:effectLst/>
              <a:latin typeface="+mj-lt"/>
              <a:ea typeface="Times New Roman" panose="02020603050405020304" pitchFamily="18" charset="0"/>
            </a:endParaRPr>
          </a:p>
          <a:p>
            <a:pPr>
              <a:lnSpc>
                <a:spcPts val="2750"/>
              </a:lnSpc>
              <a:spcBef>
                <a:spcPts val="0"/>
              </a:spcBef>
              <a:spcAft>
                <a:spcPts val="0"/>
              </a:spcAft>
              <a:buFont typeface="Wingdings" panose="05000000000000000000" pitchFamily="2" charset="2"/>
              <a:buChar char="q"/>
            </a:pPr>
            <a:endParaRPr lang="en-US" sz="1200" dirty="0">
              <a:effectLst/>
              <a:latin typeface="+mj-lt"/>
            </a:endParaRPr>
          </a:p>
          <a:p>
            <a:pPr marR="47625">
              <a:lnSpc>
                <a:spcPct val="150000"/>
              </a:lnSpc>
              <a:spcBef>
                <a:spcPts val="0"/>
              </a:spcBef>
              <a:spcAft>
                <a:spcPts val="0"/>
              </a:spcAft>
              <a:buFont typeface="Wingdings" panose="05000000000000000000" pitchFamily="2" charset="2"/>
              <a:buChar char="q"/>
            </a:pPr>
            <a:endParaRPr lang="en-US" sz="1200" u="sng" dirty="0">
              <a:solidFill>
                <a:srgbClr val="C00000"/>
              </a:solidFill>
              <a:latin typeface="+mj-lt"/>
            </a:endParaRPr>
          </a:p>
        </p:txBody>
      </p:sp>
      <p:cxnSp>
        <p:nvCxnSpPr>
          <p:cNvPr id="5" name="Straight Connector 4">
            <a:extLst>
              <a:ext uri="{FF2B5EF4-FFF2-40B4-BE49-F238E27FC236}">
                <a16:creationId xmlns:a16="http://schemas.microsoft.com/office/drawing/2014/main" id="{3E1A25F6-79E6-47CF-A7B8-408D41420A31}"/>
              </a:ext>
            </a:extLst>
          </p:cNvPr>
          <p:cNvCxnSpPr>
            <a:cxnSpLocks/>
          </p:cNvCxnSpPr>
          <p:nvPr/>
        </p:nvCxnSpPr>
        <p:spPr>
          <a:xfrm>
            <a:off x="381000" y="1006253"/>
            <a:ext cx="1159226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78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F3E1D-102A-90CB-E5D4-76A644A6501A}"/>
              </a:ext>
            </a:extLst>
          </p:cNvPr>
          <p:cNvSpPr>
            <a:spLocks noGrp="1"/>
          </p:cNvSpPr>
          <p:nvPr>
            <p:ph type="title"/>
          </p:nvPr>
        </p:nvSpPr>
        <p:spPr/>
        <p:txBody>
          <a:bodyPr/>
          <a:lstStyle/>
          <a:p>
            <a:pPr algn="ctr"/>
            <a:r>
              <a:rPr lang="en-US" sz="4400" cap="small" dirty="0"/>
              <a:t>Introduction</a:t>
            </a:r>
            <a:endParaRPr lang="en-US" cap="small" dirty="0"/>
          </a:p>
        </p:txBody>
      </p:sp>
      <p:graphicFrame>
        <p:nvGraphicFramePr>
          <p:cNvPr id="7" name="Chart 6">
            <a:extLst>
              <a:ext uri="{FF2B5EF4-FFF2-40B4-BE49-F238E27FC236}">
                <a16:creationId xmlns:a16="http://schemas.microsoft.com/office/drawing/2014/main" id="{57EA4B1F-9B68-3654-1F22-2643129F78D0}"/>
              </a:ext>
            </a:extLst>
          </p:cNvPr>
          <p:cNvGraphicFramePr>
            <a:graphicFrameLocks/>
          </p:cNvGraphicFramePr>
          <p:nvPr>
            <p:extLst>
              <p:ext uri="{D42A27DB-BD31-4B8C-83A1-F6EECF244321}">
                <p14:modId xmlns:p14="http://schemas.microsoft.com/office/powerpoint/2010/main" val="331957510"/>
              </p:ext>
            </p:extLst>
          </p:nvPr>
        </p:nvGraphicFramePr>
        <p:xfrm>
          <a:off x="1461104" y="1966223"/>
          <a:ext cx="9603275" cy="3823641"/>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0A1BF0C8-8038-03F0-0114-93C20A622636}"/>
              </a:ext>
            </a:extLst>
          </p:cNvPr>
          <p:cNvSpPr txBox="1"/>
          <p:nvPr/>
        </p:nvSpPr>
        <p:spPr>
          <a:xfrm>
            <a:off x="1461104" y="5834795"/>
            <a:ext cx="9603275" cy="415498"/>
          </a:xfrm>
          <a:prstGeom prst="rect">
            <a:avLst/>
          </a:prstGeom>
          <a:noFill/>
        </p:spPr>
        <p:txBody>
          <a:bodyPr wrap="square" rtlCol="0">
            <a:spAutoFit/>
          </a:bodyPr>
          <a:lstStyle/>
          <a:p>
            <a:r>
              <a:rPr lang="en-US" sz="1050" i="1" dirty="0">
                <a:effectLst/>
                <a:latin typeface="Times New Roman" panose="02020603050405020304" pitchFamily="18" charset="0"/>
                <a:ea typeface="Times New Roman" panose="02020603050405020304" pitchFamily="18" charset="0"/>
              </a:rPr>
              <a:t>Note.</a:t>
            </a:r>
            <a:r>
              <a:rPr lang="en-US" sz="1050" dirty="0">
                <a:effectLst/>
                <a:latin typeface="Times New Roman" panose="02020603050405020304" pitchFamily="18" charset="0"/>
                <a:ea typeface="Times New Roman" panose="02020603050405020304" pitchFamily="18" charset="0"/>
              </a:rPr>
              <a:t> Adapted from </a:t>
            </a:r>
            <a:r>
              <a:rPr lang="en-US" sz="1050" i="1" dirty="0">
                <a:effectLst/>
                <a:latin typeface="Times New Roman" panose="02020603050405020304" pitchFamily="18" charset="0"/>
                <a:ea typeface="Times New Roman" panose="02020603050405020304" pitchFamily="18" charset="0"/>
              </a:rPr>
              <a:t>“</a:t>
            </a:r>
            <a:r>
              <a:rPr lang="en-US" sz="1050" i="1" dirty="0"/>
              <a:t>Job openings and labor turnover survey</a:t>
            </a:r>
            <a:r>
              <a:rPr lang="en-US" sz="1050" dirty="0"/>
              <a:t>.</a:t>
            </a:r>
            <a:r>
              <a:rPr lang="en-US" sz="1050" i="1" dirty="0">
                <a:effectLst/>
                <a:latin typeface="Times New Roman" panose="02020603050405020304" pitchFamily="18" charset="0"/>
                <a:ea typeface="Times New Roman" panose="02020603050405020304" pitchFamily="18" charset="0"/>
              </a:rPr>
              <a:t>”</a:t>
            </a:r>
            <a:r>
              <a:rPr lang="en-US" sz="1050" dirty="0">
                <a:effectLst/>
                <a:latin typeface="Times New Roman" panose="02020603050405020304" pitchFamily="18" charset="0"/>
                <a:ea typeface="Times New Roman" panose="02020603050405020304" pitchFamily="18" charset="0"/>
              </a:rPr>
              <a:t> by BLS., 2022 Copyright 2022 by </a:t>
            </a:r>
            <a:r>
              <a:rPr lang="en-US" sz="1050" i="1" dirty="0">
                <a:effectLst/>
                <a:latin typeface="Times New Roman" panose="02020603050405020304" pitchFamily="18" charset="0"/>
                <a:ea typeface="Times New Roman" panose="02020603050405020304" pitchFamily="18" charset="0"/>
              </a:rPr>
              <a:t>U.S. Bureau of Labor Statistics.</a:t>
            </a:r>
            <a:endParaRPr lang="en-US" sz="1050" dirty="0">
              <a:effectLst/>
              <a:latin typeface="Times New Roman" panose="02020603050405020304" pitchFamily="18" charset="0"/>
              <a:ea typeface="Times New Roman" panose="02020603050405020304" pitchFamily="18" charset="0"/>
            </a:endParaRPr>
          </a:p>
          <a:p>
            <a:endParaRPr lang="en-US" sz="1050" b="1" dirty="0"/>
          </a:p>
        </p:txBody>
      </p:sp>
      <p:pic>
        <p:nvPicPr>
          <p:cNvPr id="10" name="Picture 9" descr="A picture containing cake, decorated, colorful, close&#10;&#10;Description automatically generated">
            <a:extLst>
              <a:ext uri="{FF2B5EF4-FFF2-40B4-BE49-F238E27FC236}">
                <a16:creationId xmlns:a16="http://schemas.microsoft.com/office/drawing/2014/main" id="{A0D9AEBA-E17E-82D1-91E6-3AC8D731542E}"/>
              </a:ext>
            </a:extLst>
          </p:cNvPr>
          <p:cNvPicPr>
            <a:picLocks noChangeAspect="1"/>
          </p:cNvPicPr>
          <p:nvPr/>
        </p:nvPicPr>
        <p:blipFill>
          <a:blip r:embed="rId6"/>
          <a:stretch>
            <a:fillRect/>
          </a:stretch>
        </p:blipFill>
        <p:spPr>
          <a:xfrm>
            <a:off x="4902662" y="3241187"/>
            <a:ext cx="395054" cy="396700"/>
          </a:xfrm>
          <a:prstGeom prst="rect">
            <a:avLst/>
          </a:prstGeom>
        </p:spPr>
      </p:pic>
      <p:sp>
        <p:nvSpPr>
          <p:cNvPr id="5" name="TextBox 4">
            <a:extLst>
              <a:ext uri="{FF2B5EF4-FFF2-40B4-BE49-F238E27FC236}">
                <a16:creationId xmlns:a16="http://schemas.microsoft.com/office/drawing/2014/main" id="{15274BEF-0F8B-7076-987D-FDF8DBF7925F}"/>
              </a:ext>
            </a:extLst>
          </p:cNvPr>
          <p:cNvSpPr txBox="1"/>
          <p:nvPr/>
        </p:nvSpPr>
        <p:spPr>
          <a:xfrm>
            <a:off x="9250295" y="2686237"/>
            <a:ext cx="1395664" cy="369332"/>
          </a:xfrm>
          <a:prstGeom prst="rect">
            <a:avLst/>
          </a:prstGeom>
          <a:noFill/>
        </p:spPr>
        <p:txBody>
          <a:bodyPr wrap="square" rtlCol="0">
            <a:spAutoFit/>
          </a:bodyPr>
          <a:lstStyle/>
          <a:p>
            <a:r>
              <a:rPr lang="en-US" dirty="0"/>
              <a:t>54% increase</a:t>
            </a:r>
          </a:p>
        </p:txBody>
      </p:sp>
      <p:cxnSp>
        <p:nvCxnSpPr>
          <p:cNvPr id="9" name="Connector: Curved 8">
            <a:extLst>
              <a:ext uri="{FF2B5EF4-FFF2-40B4-BE49-F238E27FC236}">
                <a16:creationId xmlns:a16="http://schemas.microsoft.com/office/drawing/2014/main" id="{6604B369-2AF1-E735-C13D-657A4506F4A8}"/>
              </a:ext>
            </a:extLst>
          </p:cNvPr>
          <p:cNvCxnSpPr>
            <a:cxnSpLocks/>
            <a:stCxn id="5" idx="2"/>
          </p:cNvCxnSpPr>
          <p:nvPr/>
        </p:nvCxnSpPr>
        <p:spPr>
          <a:xfrm rot="16200000" flipH="1">
            <a:off x="10204234" y="2799462"/>
            <a:ext cx="185618" cy="697832"/>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263499-F66E-06B3-AE0A-EAEC61331731}"/>
              </a:ext>
            </a:extLst>
          </p:cNvPr>
          <p:cNvSpPr txBox="1"/>
          <p:nvPr/>
        </p:nvSpPr>
        <p:spPr>
          <a:xfrm>
            <a:off x="2844800" y="2686237"/>
            <a:ext cx="1639442" cy="369332"/>
          </a:xfrm>
          <a:prstGeom prst="rect">
            <a:avLst/>
          </a:prstGeom>
          <a:noFill/>
        </p:spPr>
        <p:txBody>
          <a:bodyPr wrap="square" rtlCol="0">
            <a:spAutoFit/>
          </a:bodyPr>
          <a:lstStyle/>
          <a:p>
            <a:r>
              <a:rPr lang="en-US" dirty="0"/>
              <a:t>184% increase</a:t>
            </a:r>
          </a:p>
        </p:txBody>
      </p:sp>
      <p:cxnSp>
        <p:nvCxnSpPr>
          <p:cNvPr id="23" name="Connector: Curved 22">
            <a:extLst>
              <a:ext uri="{FF2B5EF4-FFF2-40B4-BE49-F238E27FC236}">
                <a16:creationId xmlns:a16="http://schemas.microsoft.com/office/drawing/2014/main" id="{EB740361-A0A8-6D0C-04EC-578CC1C00948}"/>
              </a:ext>
            </a:extLst>
          </p:cNvPr>
          <p:cNvCxnSpPr>
            <a:cxnSpLocks/>
          </p:cNvCxnSpPr>
          <p:nvPr/>
        </p:nvCxnSpPr>
        <p:spPr>
          <a:xfrm flipV="1">
            <a:off x="4267200" y="2498757"/>
            <a:ext cx="635462" cy="396700"/>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 name="Audio 11">
            <a:hlinkClick r:id="" action="ppaction://media"/>
            <a:extLst>
              <a:ext uri="{FF2B5EF4-FFF2-40B4-BE49-F238E27FC236}">
                <a16:creationId xmlns:a16="http://schemas.microsoft.com/office/drawing/2014/main" id="{240967AD-CC27-C8C5-587C-E31911ED3D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73904797"/>
      </p:ext>
    </p:extLst>
  </p:cSld>
  <p:clrMapOvr>
    <a:masterClrMapping/>
  </p:clrMapOvr>
  <mc:AlternateContent xmlns:mc="http://schemas.openxmlformats.org/markup-compatibility/2006" xmlns:p14="http://schemas.microsoft.com/office/powerpoint/2010/main">
    <mc:Choice Requires="p14">
      <p:transition spd="slow" p14:dur="2000" advTm="77682"/>
    </mc:Choice>
    <mc:Fallback xmlns="">
      <p:transition spd="slow" advTm="77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20751" y="840462"/>
            <a:ext cx="10731487" cy="1049235"/>
          </a:xfrm>
        </p:spPr>
        <p:txBody>
          <a:bodyPr>
            <a:normAutofit/>
          </a:bodyPr>
          <a:lstStyle/>
          <a:p>
            <a:pPr algn="ctr">
              <a:lnSpc>
                <a:spcPct val="100000"/>
              </a:lnSpc>
            </a:pPr>
            <a:r>
              <a:rPr lang="en-US" sz="4400" cap="small" dirty="0"/>
              <a:t>Research Objective</a:t>
            </a:r>
          </a:p>
        </p:txBody>
      </p:sp>
      <p:pic>
        <p:nvPicPr>
          <p:cNvPr id="12" name="Picture 11" descr="Text, company name&#10;&#10;Description automatically generated">
            <a:extLst>
              <a:ext uri="{FF2B5EF4-FFF2-40B4-BE49-F238E27FC236}">
                <a16:creationId xmlns:a16="http://schemas.microsoft.com/office/drawing/2014/main" id="{D26F8877-B222-94E5-0FE2-EC42A06B4C7A}"/>
              </a:ext>
            </a:extLst>
          </p:cNvPr>
          <p:cNvPicPr>
            <a:picLocks noChangeAspect="1"/>
          </p:cNvPicPr>
          <p:nvPr/>
        </p:nvPicPr>
        <p:blipFill rotWithShape="1">
          <a:blip r:embed="rId5"/>
          <a:srcRect l="4283"/>
          <a:stretch/>
        </p:blipFill>
        <p:spPr>
          <a:xfrm>
            <a:off x="6096000" y="2210823"/>
            <a:ext cx="5467545" cy="3545059"/>
          </a:xfrm>
          <a:prstGeom prst="rect">
            <a:avLst/>
          </a:prstGeom>
          <a:ln w="76200">
            <a:solidFill>
              <a:schemeClr val="tx1"/>
            </a:solidFill>
          </a:ln>
          <a:scene3d>
            <a:camera prst="perspectiveLeft"/>
            <a:lightRig rig="threePt" dir="t"/>
          </a:scene3d>
        </p:spPr>
      </p:pic>
      <p:pic>
        <p:nvPicPr>
          <p:cNvPr id="6" name="Picture 5" descr="Text, whiteboard&#10;&#10;Description automatically generated">
            <a:extLst>
              <a:ext uri="{FF2B5EF4-FFF2-40B4-BE49-F238E27FC236}">
                <a16:creationId xmlns:a16="http://schemas.microsoft.com/office/drawing/2014/main" id="{8B4CC04D-3E87-F913-8F05-544AB2271E42}"/>
              </a:ext>
            </a:extLst>
          </p:cNvPr>
          <p:cNvPicPr>
            <a:picLocks noChangeAspect="1"/>
          </p:cNvPicPr>
          <p:nvPr/>
        </p:nvPicPr>
        <p:blipFill rotWithShape="1">
          <a:blip r:embed="rId6"/>
          <a:srcRect l="6177" t="14247" r="6712" b="-1068"/>
          <a:stretch/>
        </p:blipFill>
        <p:spPr>
          <a:xfrm>
            <a:off x="793763" y="2210822"/>
            <a:ext cx="5302237" cy="3545059"/>
          </a:xfrm>
          <a:prstGeom prst="rect">
            <a:avLst/>
          </a:prstGeom>
          <a:ln w="76200">
            <a:solidFill>
              <a:schemeClr val="tx1"/>
            </a:solidFill>
          </a:ln>
          <a:scene3d>
            <a:camera prst="perspectiveRight"/>
            <a:lightRig rig="threePt" dir="t"/>
          </a:scene3d>
        </p:spPr>
      </p:pic>
      <p:cxnSp>
        <p:nvCxnSpPr>
          <p:cNvPr id="20" name="Straight Arrow Connector 19">
            <a:extLst>
              <a:ext uri="{FF2B5EF4-FFF2-40B4-BE49-F238E27FC236}">
                <a16:creationId xmlns:a16="http://schemas.microsoft.com/office/drawing/2014/main" id="{E640AB4D-AE84-C446-9154-4DB1B4C45E09}"/>
              </a:ext>
            </a:extLst>
          </p:cNvPr>
          <p:cNvCxnSpPr/>
          <p:nvPr/>
        </p:nvCxnSpPr>
        <p:spPr>
          <a:xfrm flipV="1">
            <a:off x="11301413" y="3114675"/>
            <a:ext cx="0" cy="1200150"/>
          </a:xfrm>
          <a:prstGeom prst="straightConnector1">
            <a:avLst/>
          </a:prstGeom>
          <a:ln w="152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065A802-5BC1-913D-62C0-4EF2608487EA}"/>
              </a:ext>
            </a:extLst>
          </p:cNvPr>
          <p:cNvCxnSpPr>
            <a:cxnSpLocks/>
          </p:cNvCxnSpPr>
          <p:nvPr/>
        </p:nvCxnSpPr>
        <p:spPr>
          <a:xfrm>
            <a:off x="4738687" y="3429000"/>
            <a:ext cx="0" cy="1375341"/>
          </a:xfrm>
          <a:prstGeom prst="straightConnector1">
            <a:avLst/>
          </a:prstGeom>
          <a:ln w="152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E9423C15-D75E-C939-1B3F-4853958A9E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89982277"/>
      </p:ext>
    </p:extLst>
  </p:cSld>
  <p:clrMapOvr>
    <a:masterClrMapping/>
  </p:clrMapOvr>
  <mc:AlternateContent xmlns:mc="http://schemas.openxmlformats.org/markup-compatibility/2006" xmlns:p14="http://schemas.microsoft.com/office/powerpoint/2010/main">
    <mc:Choice Requires="p14">
      <p:transition spd="slow" p14:dur="2000" advTm="49895"/>
    </mc:Choice>
    <mc:Fallback xmlns="">
      <p:transition spd="slow" advTm="49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8182"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719430" cy="1049235"/>
          </a:xfrm>
        </p:spPr>
        <p:txBody>
          <a:bodyPr vert="horz" lIns="91440" tIns="45720" rIns="91440" bIns="45720" rtlCol="0" anchor="t">
            <a:normAutofit/>
          </a:bodyPr>
          <a:lstStyle/>
          <a:p>
            <a:pPr algn="ctr">
              <a:lnSpc>
                <a:spcPct val="100000"/>
              </a:lnSpc>
            </a:pPr>
            <a:r>
              <a:rPr lang="en-US" sz="4400" cap="small" dirty="0"/>
              <a:t>Social Health Determinants</a:t>
            </a:r>
          </a:p>
        </p:txBody>
      </p:sp>
      <p:grpSp>
        <p:nvGrpSpPr>
          <p:cNvPr id="8" name="Group 7">
            <a:extLst>
              <a:ext uri="{FF2B5EF4-FFF2-40B4-BE49-F238E27FC236}">
                <a16:creationId xmlns:a16="http://schemas.microsoft.com/office/drawing/2014/main" id="{F03966B6-4BA3-DAA8-323F-0E964EDD857A}"/>
              </a:ext>
            </a:extLst>
          </p:cNvPr>
          <p:cNvGrpSpPr/>
          <p:nvPr/>
        </p:nvGrpSpPr>
        <p:grpSpPr>
          <a:xfrm>
            <a:off x="943775" y="2073718"/>
            <a:ext cx="10769254" cy="3805592"/>
            <a:chOff x="770201" y="2025253"/>
            <a:chExt cx="10662489" cy="3805592"/>
          </a:xfrm>
        </p:grpSpPr>
        <p:sp>
          <p:nvSpPr>
            <p:cNvPr id="20" name="Rectangle 19">
              <a:extLst>
                <a:ext uri="{FF2B5EF4-FFF2-40B4-BE49-F238E27FC236}">
                  <a16:creationId xmlns:a16="http://schemas.microsoft.com/office/drawing/2014/main" id="{E362AF4F-0221-8087-0BA3-7F42644F9DE6}"/>
                </a:ext>
              </a:extLst>
            </p:cNvPr>
            <p:cNvSpPr/>
            <p:nvPr/>
          </p:nvSpPr>
          <p:spPr>
            <a:xfrm>
              <a:off x="817722" y="3312423"/>
              <a:ext cx="10614968" cy="2004069"/>
            </a:xfrm>
            <a:prstGeom prst="rect">
              <a:avLst/>
            </a:prstGeom>
            <a:noFill/>
            <a:ln>
              <a:noFill/>
            </a:ln>
          </p:spPr>
        </p:sp>
        <p:sp>
          <p:nvSpPr>
            <p:cNvPr id="21" name="Freeform: Shape 20">
              <a:extLst>
                <a:ext uri="{FF2B5EF4-FFF2-40B4-BE49-F238E27FC236}">
                  <a16:creationId xmlns:a16="http://schemas.microsoft.com/office/drawing/2014/main" id="{F0380826-3631-0FCD-5E3F-CB54BED968AD}"/>
                </a:ext>
              </a:extLst>
            </p:cNvPr>
            <p:cNvSpPr/>
            <p:nvPr/>
          </p:nvSpPr>
          <p:spPr>
            <a:xfrm>
              <a:off x="3613112" y="3256727"/>
              <a:ext cx="2173515" cy="2140078"/>
            </a:xfrm>
            <a:custGeom>
              <a:avLst/>
              <a:gdLst>
                <a:gd name="connsiteX0" fmla="*/ 0 w 1449945"/>
                <a:gd name="connsiteY0" fmla="*/ 144995 h 3699933"/>
                <a:gd name="connsiteX1" fmla="*/ 144995 w 1449945"/>
                <a:gd name="connsiteY1" fmla="*/ 0 h 3699933"/>
                <a:gd name="connsiteX2" fmla="*/ 1304951 w 1449945"/>
                <a:gd name="connsiteY2" fmla="*/ 0 h 3699933"/>
                <a:gd name="connsiteX3" fmla="*/ 1449946 w 1449945"/>
                <a:gd name="connsiteY3" fmla="*/ 144995 h 3699933"/>
                <a:gd name="connsiteX4" fmla="*/ 1449945 w 1449945"/>
                <a:gd name="connsiteY4" fmla="*/ 3554939 h 3699933"/>
                <a:gd name="connsiteX5" fmla="*/ 1304950 w 1449945"/>
                <a:gd name="connsiteY5" fmla="*/ 3699934 h 3699933"/>
                <a:gd name="connsiteX6" fmla="*/ 144995 w 1449945"/>
                <a:gd name="connsiteY6" fmla="*/ 3699933 h 3699933"/>
                <a:gd name="connsiteX7" fmla="*/ 0 w 1449945"/>
                <a:gd name="connsiteY7" fmla="*/ 3554938 h 3699933"/>
                <a:gd name="connsiteX8" fmla="*/ 0 w 1449945"/>
                <a:gd name="connsiteY8" fmla="*/ 144995 h 369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45" h="3699933">
                  <a:moveTo>
                    <a:pt x="0" y="144995"/>
                  </a:moveTo>
                  <a:cubicBezTo>
                    <a:pt x="0" y="64916"/>
                    <a:pt x="64916" y="0"/>
                    <a:pt x="144995" y="0"/>
                  </a:cubicBezTo>
                  <a:lnTo>
                    <a:pt x="1304951" y="0"/>
                  </a:lnTo>
                  <a:cubicBezTo>
                    <a:pt x="1385030" y="0"/>
                    <a:pt x="1449946" y="64916"/>
                    <a:pt x="1449946" y="144995"/>
                  </a:cubicBezTo>
                  <a:cubicBezTo>
                    <a:pt x="1449946" y="1281643"/>
                    <a:pt x="1449945" y="2418291"/>
                    <a:pt x="1449945" y="3554939"/>
                  </a:cubicBezTo>
                  <a:cubicBezTo>
                    <a:pt x="1449945" y="3635018"/>
                    <a:pt x="1385029" y="3699934"/>
                    <a:pt x="1304950" y="3699934"/>
                  </a:cubicBezTo>
                  <a:lnTo>
                    <a:pt x="144995" y="3699933"/>
                  </a:lnTo>
                  <a:cubicBezTo>
                    <a:pt x="64916" y="3699933"/>
                    <a:pt x="0" y="3635017"/>
                    <a:pt x="0" y="3554938"/>
                  </a:cubicBezTo>
                  <a:lnTo>
                    <a:pt x="0" y="144995"/>
                  </a:lnTo>
                  <a:close/>
                </a:path>
              </a:pathLst>
            </a:custGeom>
            <a:solidFill>
              <a:srgbClr val="339966">
                <a:alpha val="75000"/>
              </a:srgbClr>
            </a:solidFill>
            <a:ln>
              <a:solidFill>
                <a:schemeClr val="tx1"/>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87247" tIns="187247" rIns="187247" bIns="187247" numCol="1" spcCol="1270" anchor="ctr" anchorCtr="0">
              <a:noAutofit/>
            </a:bodyPr>
            <a:lstStyle/>
            <a:p>
              <a:pPr marL="0" lvl="0" indent="0" algn="ctr" defTabSz="1689100">
                <a:lnSpc>
                  <a:spcPct val="90000"/>
                </a:lnSpc>
                <a:spcBef>
                  <a:spcPct val="0"/>
                </a:spcBef>
                <a:spcAft>
                  <a:spcPct val="35000"/>
                </a:spcAft>
                <a:buNone/>
              </a:pPr>
              <a:r>
                <a:rPr lang="en-US" sz="2000" kern="1200" cap="small" dirty="0">
                  <a:solidFill>
                    <a:schemeClr val="tx1"/>
                  </a:solidFill>
                </a:rPr>
                <a:t>Health Behaviors</a:t>
              </a:r>
            </a:p>
          </p:txBody>
        </p:sp>
        <p:sp>
          <p:nvSpPr>
            <p:cNvPr id="22" name="Freeform: Shape 21">
              <a:extLst>
                <a:ext uri="{FF2B5EF4-FFF2-40B4-BE49-F238E27FC236}">
                  <a16:creationId xmlns:a16="http://schemas.microsoft.com/office/drawing/2014/main" id="{E559635E-7498-AF37-8D51-6E6C9A87735C}"/>
                </a:ext>
              </a:extLst>
            </p:cNvPr>
            <p:cNvSpPr/>
            <p:nvPr/>
          </p:nvSpPr>
          <p:spPr>
            <a:xfrm>
              <a:off x="6275020" y="3244417"/>
              <a:ext cx="2173515" cy="2140079"/>
            </a:xfrm>
            <a:custGeom>
              <a:avLst/>
              <a:gdLst>
                <a:gd name="connsiteX0" fmla="*/ 0 w 1449945"/>
                <a:gd name="connsiteY0" fmla="*/ 144995 h 3699933"/>
                <a:gd name="connsiteX1" fmla="*/ 144995 w 1449945"/>
                <a:gd name="connsiteY1" fmla="*/ 0 h 3699933"/>
                <a:gd name="connsiteX2" fmla="*/ 1304951 w 1449945"/>
                <a:gd name="connsiteY2" fmla="*/ 0 h 3699933"/>
                <a:gd name="connsiteX3" fmla="*/ 1449946 w 1449945"/>
                <a:gd name="connsiteY3" fmla="*/ 144995 h 3699933"/>
                <a:gd name="connsiteX4" fmla="*/ 1449945 w 1449945"/>
                <a:gd name="connsiteY4" fmla="*/ 3554939 h 3699933"/>
                <a:gd name="connsiteX5" fmla="*/ 1304950 w 1449945"/>
                <a:gd name="connsiteY5" fmla="*/ 3699934 h 3699933"/>
                <a:gd name="connsiteX6" fmla="*/ 144995 w 1449945"/>
                <a:gd name="connsiteY6" fmla="*/ 3699933 h 3699933"/>
                <a:gd name="connsiteX7" fmla="*/ 0 w 1449945"/>
                <a:gd name="connsiteY7" fmla="*/ 3554938 h 3699933"/>
                <a:gd name="connsiteX8" fmla="*/ 0 w 1449945"/>
                <a:gd name="connsiteY8" fmla="*/ 144995 h 369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45" h="3699933">
                  <a:moveTo>
                    <a:pt x="0" y="144995"/>
                  </a:moveTo>
                  <a:cubicBezTo>
                    <a:pt x="0" y="64916"/>
                    <a:pt x="64916" y="0"/>
                    <a:pt x="144995" y="0"/>
                  </a:cubicBezTo>
                  <a:lnTo>
                    <a:pt x="1304951" y="0"/>
                  </a:lnTo>
                  <a:cubicBezTo>
                    <a:pt x="1385030" y="0"/>
                    <a:pt x="1449946" y="64916"/>
                    <a:pt x="1449946" y="144995"/>
                  </a:cubicBezTo>
                  <a:cubicBezTo>
                    <a:pt x="1449946" y="1281643"/>
                    <a:pt x="1449945" y="2418291"/>
                    <a:pt x="1449945" y="3554939"/>
                  </a:cubicBezTo>
                  <a:cubicBezTo>
                    <a:pt x="1449945" y="3635018"/>
                    <a:pt x="1385029" y="3699934"/>
                    <a:pt x="1304950" y="3699934"/>
                  </a:cubicBezTo>
                  <a:lnTo>
                    <a:pt x="144995" y="3699933"/>
                  </a:lnTo>
                  <a:cubicBezTo>
                    <a:pt x="64916" y="3699933"/>
                    <a:pt x="0" y="3635017"/>
                    <a:pt x="0" y="3554938"/>
                  </a:cubicBezTo>
                  <a:lnTo>
                    <a:pt x="0" y="144995"/>
                  </a:lnTo>
                  <a:close/>
                </a:path>
              </a:pathLst>
            </a:custGeom>
            <a:solidFill>
              <a:srgbClr val="A162D0">
                <a:alpha val="75000"/>
              </a:srgbClr>
            </a:solidFill>
            <a:ln>
              <a:solidFill>
                <a:schemeClr val="tx1"/>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87247" tIns="187247" rIns="187247" bIns="187247" numCol="1" spcCol="1270" anchor="ctr" anchorCtr="0">
              <a:noAutofit/>
            </a:bodyPr>
            <a:lstStyle/>
            <a:p>
              <a:pPr marL="0" lvl="0" indent="0" algn="ctr" defTabSz="1689100">
                <a:lnSpc>
                  <a:spcPct val="90000"/>
                </a:lnSpc>
                <a:spcBef>
                  <a:spcPct val="0"/>
                </a:spcBef>
                <a:spcAft>
                  <a:spcPct val="35000"/>
                </a:spcAft>
                <a:buNone/>
              </a:pPr>
              <a:r>
                <a:rPr lang="en-US" sz="2000" cap="small" dirty="0">
                  <a:solidFill>
                    <a:schemeClr val="tx1"/>
                  </a:solidFill>
                </a:rPr>
                <a:t>Socioeconomic Factors</a:t>
              </a:r>
              <a:endParaRPr lang="en-US" sz="2000" kern="1200" cap="small" dirty="0">
                <a:solidFill>
                  <a:schemeClr val="tx1"/>
                </a:solidFill>
              </a:endParaRPr>
            </a:p>
          </p:txBody>
        </p:sp>
        <p:sp>
          <p:nvSpPr>
            <p:cNvPr id="25" name="Freeform: Shape 24">
              <a:extLst>
                <a:ext uri="{FF2B5EF4-FFF2-40B4-BE49-F238E27FC236}">
                  <a16:creationId xmlns:a16="http://schemas.microsoft.com/office/drawing/2014/main" id="{64BAEF6D-7814-C72D-7AD1-DDE203EAB7D6}"/>
                </a:ext>
              </a:extLst>
            </p:cNvPr>
            <p:cNvSpPr/>
            <p:nvPr/>
          </p:nvSpPr>
          <p:spPr>
            <a:xfrm>
              <a:off x="8916163" y="3244631"/>
              <a:ext cx="2173515" cy="2140078"/>
            </a:xfrm>
            <a:custGeom>
              <a:avLst/>
              <a:gdLst>
                <a:gd name="connsiteX0" fmla="*/ 0 w 1449945"/>
                <a:gd name="connsiteY0" fmla="*/ 144995 h 3699933"/>
                <a:gd name="connsiteX1" fmla="*/ 144995 w 1449945"/>
                <a:gd name="connsiteY1" fmla="*/ 0 h 3699933"/>
                <a:gd name="connsiteX2" fmla="*/ 1304951 w 1449945"/>
                <a:gd name="connsiteY2" fmla="*/ 0 h 3699933"/>
                <a:gd name="connsiteX3" fmla="*/ 1449946 w 1449945"/>
                <a:gd name="connsiteY3" fmla="*/ 144995 h 3699933"/>
                <a:gd name="connsiteX4" fmla="*/ 1449945 w 1449945"/>
                <a:gd name="connsiteY4" fmla="*/ 3554939 h 3699933"/>
                <a:gd name="connsiteX5" fmla="*/ 1304950 w 1449945"/>
                <a:gd name="connsiteY5" fmla="*/ 3699934 h 3699933"/>
                <a:gd name="connsiteX6" fmla="*/ 144995 w 1449945"/>
                <a:gd name="connsiteY6" fmla="*/ 3699933 h 3699933"/>
                <a:gd name="connsiteX7" fmla="*/ 0 w 1449945"/>
                <a:gd name="connsiteY7" fmla="*/ 3554938 h 3699933"/>
                <a:gd name="connsiteX8" fmla="*/ 0 w 1449945"/>
                <a:gd name="connsiteY8" fmla="*/ 144995 h 369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45" h="3699933">
                  <a:moveTo>
                    <a:pt x="0" y="144995"/>
                  </a:moveTo>
                  <a:cubicBezTo>
                    <a:pt x="0" y="64916"/>
                    <a:pt x="64916" y="0"/>
                    <a:pt x="144995" y="0"/>
                  </a:cubicBezTo>
                  <a:lnTo>
                    <a:pt x="1304951" y="0"/>
                  </a:lnTo>
                  <a:cubicBezTo>
                    <a:pt x="1385030" y="0"/>
                    <a:pt x="1449946" y="64916"/>
                    <a:pt x="1449946" y="144995"/>
                  </a:cubicBezTo>
                  <a:cubicBezTo>
                    <a:pt x="1449946" y="1281643"/>
                    <a:pt x="1449945" y="2418291"/>
                    <a:pt x="1449945" y="3554939"/>
                  </a:cubicBezTo>
                  <a:cubicBezTo>
                    <a:pt x="1449945" y="3635018"/>
                    <a:pt x="1385029" y="3699934"/>
                    <a:pt x="1304950" y="3699934"/>
                  </a:cubicBezTo>
                  <a:lnTo>
                    <a:pt x="144995" y="3699933"/>
                  </a:lnTo>
                  <a:cubicBezTo>
                    <a:pt x="64916" y="3699933"/>
                    <a:pt x="0" y="3635017"/>
                    <a:pt x="0" y="3554938"/>
                  </a:cubicBezTo>
                  <a:lnTo>
                    <a:pt x="0" y="144995"/>
                  </a:lnTo>
                  <a:close/>
                </a:path>
              </a:pathLst>
            </a:custGeom>
            <a:solidFill>
              <a:srgbClr val="0070C0">
                <a:alpha val="75000"/>
              </a:srgbClr>
            </a:solidFill>
            <a:ln>
              <a:solidFill>
                <a:schemeClr val="tx1"/>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87247" tIns="187247" rIns="187247" bIns="187247" numCol="1" spcCol="1270" anchor="ctr" anchorCtr="0">
              <a:noAutofit/>
            </a:bodyPr>
            <a:lstStyle/>
            <a:p>
              <a:pPr marL="0" lvl="0" indent="0" algn="ctr" defTabSz="1689100">
                <a:lnSpc>
                  <a:spcPct val="90000"/>
                </a:lnSpc>
                <a:spcBef>
                  <a:spcPct val="0"/>
                </a:spcBef>
                <a:spcAft>
                  <a:spcPct val="35000"/>
                </a:spcAft>
                <a:buNone/>
              </a:pPr>
              <a:r>
                <a:rPr lang="en-US" sz="2000" kern="1200" cap="small" dirty="0">
                  <a:solidFill>
                    <a:schemeClr val="tx1"/>
                  </a:solidFill>
                </a:rPr>
                <a:t>Physical environment</a:t>
              </a:r>
            </a:p>
          </p:txBody>
        </p:sp>
        <p:sp>
          <p:nvSpPr>
            <p:cNvPr id="26" name="Freeform: Shape 25">
              <a:extLst>
                <a:ext uri="{FF2B5EF4-FFF2-40B4-BE49-F238E27FC236}">
                  <a16:creationId xmlns:a16="http://schemas.microsoft.com/office/drawing/2014/main" id="{AD45CDC7-671E-5E62-6C7D-2F168824C718}"/>
                </a:ext>
              </a:extLst>
            </p:cNvPr>
            <p:cNvSpPr/>
            <p:nvPr/>
          </p:nvSpPr>
          <p:spPr>
            <a:xfrm>
              <a:off x="876132" y="3256727"/>
              <a:ext cx="2173515" cy="2140078"/>
            </a:xfrm>
            <a:custGeom>
              <a:avLst/>
              <a:gdLst>
                <a:gd name="connsiteX0" fmla="*/ 0 w 1449945"/>
                <a:gd name="connsiteY0" fmla="*/ 144995 h 3699933"/>
                <a:gd name="connsiteX1" fmla="*/ 144995 w 1449945"/>
                <a:gd name="connsiteY1" fmla="*/ 0 h 3699933"/>
                <a:gd name="connsiteX2" fmla="*/ 1304951 w 1449945"/>
                <a:gd name="connsiteY2" fmla="*/ 0 h 3699933"/>
                <a:gd name="connsiteX3" fmla="*/ 1449946 w 1449945"/>
                <a:gd name="connsiteY3" fmla="*/ 144995 h 3699933"/>
                <a:gd name="connsiteX4" fmla="*/ 1449945 w 1449945"/>
                <a:gd name="connsiteY4" fmla="*/ 3554939 h 3699933"/>
                <a:gd name="connsiteX5" fmla="*/ 1304950 w 1449945"/>
                <a:gd name="connsiteY5" fmla="*/ 3699934 h 3699933"/>
                <a:gd name="connsiteX6" fmla="*/ 144995 w 1449945"/>
                <a:gd name="connsiteY6" fmla="*/ 3699933 h 3699933"/>
                <a:gd name="connsiteX7" fmla="*/ 0 w 1449945"/>
                <a:gd name="connsiteY7" fmla="*/ 3554938 h 3699933"/>
                <a:gd name="connsiteX8" fmla="*/ 0 w 1449945"/>
                <a:gd name="connsiteY8" fmla="*/ 144995 h 369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45" h="3699933">
                  <a:moveTo>
                    <a:pt x="0" y="144995"/>
                  </a:moveTo>
                  <a:cubicBezTo>
                    <a:pt x="0" y="64916"/>
                    <a:pt x="64916" y="0"/>
                    <a:pt x="144995" y="0"/>
                  </a:cubicBezTo>
                  <a:lnTo>
                    <a:pt x="1304951" y="0"/>
                  </a:lnTo>
                  <a:cubicBezTo>
                    <a:pt x="1385030" y="0"/>
                    <a:pt x="1449946" y="64916"/>
                    <a:pt x="1449946" y="144995"/>
                  </a:cubicBezTo>
                  <a:cubicBezTo>
                    <a:pt x="1449946" y="1281643"/>
                    <a:pt x="1449945" y="2418291"/>
                    <a:pt x="1449945" y="3554939"/>
                  </a:cubicBezTo>
                  <a:cubicBezTo>
                    <a:pt x="1449945" y="3635018"/>
                    <a:pt x="1385029" y="3699934"/>
                    <a:pt x="1304950" y="3699934"/>
                  </a:cubicBezTo>
                  <a:lnTo>
                    <a:pt x="144995" y="3699933"/>
                  </a:lnTo>
                  <a:cubicBezTo>
                    <a:pt x="64916" y="3699933"/>
                    <a:pt x="0" y="3635017"/>
                    <a:pt x="0" y="3554938"/>
                  </a:cubicBezTo>
                  <a:lnTo>
                    <a:pt x="0" y="144995"/>
                  </a:lnTo>
                  <a:close/>
                </a:path>
              </a:pathLst>
            </a:custGeom>
            <a:solidFill>
              <a:schemeClr val="accent1">
                <a:alpha val="75000"/>
              </a:schemeClr>
            </a:solidFill>
            <a:ln>
              <a:solidFill>
                <a:schemeClr val="tx1"/>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87247" tIns="187247" rIns="187247" bIns="187247" numCol="1" spcCol="1270" anchor="ctr" anchorCtr="0">
              <a:noAutofit/>
            </a:bodyPr>
            <a:lstStyle/>
            <a:p>
              <a:pPr marL="0" lvl="0" indent="0" algn="ctr" defTabSz="1689100">
                <a:lnSpc>
                  <a:spcPct val="90000"/>
                </a:lnSpc>
                <a:spcBef>
                  <a:spcPct val="0"/>
                </a:spcBef>
                <a:spcAft>
                  <a:spcPct val="35000"/>
                </a:spcAft>
                <a:buNone/>
              </a:pPr>
              <a:r>
                <a:rPr lang="en-US" sz="2000" kern="1200" cap="small" dirty="0">
                  <a:solidFill>
                    <a:schemeClr val="tx1"/>
                  </a:solidFill>
                </a:rPr>
                <a:t>Health Care</a:t>
              </a:r>
            </a:p>
          </p:txBody>
        </p:sp>
        <p:sp>
          <p:nvSpPr>
            <p:cNvPr id="18" name="Isosceles Triangle 17">
              <a:extLst>
                <a:ext uri="{FF2B5EF4-FFF2-40B4-BE49-F238E27FC236}">
                  <a16:creationId xmlns:a16="http://schemas.microsoft.com/office/drawing/2014/main" id="{6B6A791E-C5DB-8E2A-8696-7790A20A3720}"/>
                </a:ext>
              </a:extLst>
            </p:cNvPr>
            <p:cNvSpPr/>
            <p:nvPr/>
          </p:nvSpPr>
          <p:spPr>
            <a:xfrm>
              <a:off x="770201" y="2025253"/>
              <a:ext cx="10420314" cy="1289535"/>
            </a:xfrm>
            <a:prstGeom prst="triangle">
              <a:avLst/>
            </a:prstGeom>
            <a:solidFill>
              <a:srgbClr val="000000"/>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3300" cap="small" dirty="0">
                  <a:ln w="0"/>
                  <a:solidFill>
                    <a:schemeClr val="bg1"/>
                  </a:solidFill>
                  <a:effectLst>
                    <a:outerShdw blurRad="38100" dist="19050" dir="2700000" algn="tl" rotWithShape="0">
                      <a:schemeClr val="dk1">
                        <a:alpha val="40000"/>
                      </a:schemeClr>
                    </a:outerShdw>
                  </a:effectLst>
                </a:rPr>
                <a:t>Population Health</a:t>
              </a:r>
            </a:p>
          </p:txBody>
        </p:sp>
        <p:sp>
          <p:nvSpPr>
            <p:cNvPr id="19" name="Rectangle 18">
              <a:extLst>
                <a:ext uri="{FF2B5EF4-FFF2-40B4-BE49-F238E27FC236}">
                  <a16:creationId xmlns:a16="http://schemas.microsoft.com/office/drawing/2014/main" id="{8DEFD184-8ADA-0334-7866-B621F2CDCCAB}"/>
                </a:ext>
              </a:extLst>
            </p:cNvPr>
            <p:cNvSpPr/>
            <p:nvPr/>
          </p:nvSpPr>
          <p:spPr>
            <a:xfrm>
              <a:off x="858443" y="5317216"/>
              <a:ext cx="10231235" cy="5136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cap="small" dirty="0"/>
            </a:p>
          </p:txBody>
        </p:sp>
      </p:grpSp>
      <p:pic>
        <p:nvPicPr>
          <p:cNvPr id="5" name="Audio 4">
            <a:hlinkClick r:id="" action="ppaction://media"/>
            <a:extLst>
              <a:ext uri="{FF2B5EF4-FFF2-40B4-BE49-F238E27FC236}">
                <a16:creationId xmlns:a16="http://schemas.microsoft.com/office/drawing/2014/main" id="{282FA584-21B9-CF3F-CAF0-65F41F6915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9129410"/>
      </p:ext>
    </p:extLst>
  </p:cSld>
  <p:clrMapOvr>
    <a:masterClrMapping/>
  </p:clrMapOvr>
  <mc:AlternateContent xmlns:mc="http://schemas.openxmlformats.org/markup-compatibility/2006" xmlns:p14="http://schemas.microsoft.com/office/powerpoint/2010/main">
    <mc:Choice Requires="p14">
      <p:transition spd="slow" p14:dur="2000" advTm="41069"/>
    </mc:Choice>
    <mc:Fallback xmlns="">
      <p:transition spd="slow" advTm="41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719430" cy="1049235"/>
          </a:xfrm>
        </p:spPr>
        <p:txBody>
          <a:bodyPr>
            <a:normAutofit/>
          </a:bodyPr>
          <a:lstStyle/>
          <a:p>
            <a:pPr algn="ctr">
              <a:lnSpc>
                <a:spcPct val="100000"/>
              </a:lnSpc>
            </a:pPr>
            <a:r>
              <a:rPr lang="en-US" sz="4400" cap="small" dirty="0"/>
              <a:t>Employee Turnover</a:t>
            </a:r>
          </a:p>
        </p:txBody>
      </p:sp>
      <p:pic>
        <p:nvPicPr>
          <p:cNvPr id="6" name="Picture 5">
            <a:extLst>
              <a:ext uri="{FF2B5EF4-FFF2-40B4-BE49-F238E27FC236}">
                <a16:creationId xmlns:a16="http://schemas.microsoft.com/office/drawing/2014/main" id="{A6B98547-EA7B-F36D-7022-112DAD48597F}"/>
              </a:ext>
            </a:extLst>
          </p:cNvPr>
          <p:cNvPicPr>
            <a:picLocks noChangeAspect="1"/>
          </p:cNvPicPr>
          <p:nvPr/>
        </p:nvPicPr>
        <p:blipFill rotWithShape="1">
          <a:blip r:embed="rId5"/>
          <a:srcRect t="10540" b="8637"/>
          <a:stretch/>
        </p:blipFill>
        <p:spPr>
          <a:xfrm>
            <a:off x="3775846" y="2255024"/>
            <a:ext cx="4833353" cy="3600568"/>
          </a:xfrm>
          <a:custGeom>
            <a:avLst/>
            <a:gdLst>
              <a:gd name="connsiteX0" fmla="*/ 0 w 4833353"/>
              <a:gd name="connsiteY0" fmla="*/ 0 h 3600568"/>
              <a:gd name="connsiteX1" fmla="*/ 440372 w 4833353"/>
              <a:gd name="connsiteY1" fmla="*/ 0 h 3600568"/>
              <a:gd name="connsiteX2" fmla="*/ 977411 w 4833353"/>
              <a:gd name="connsiteY2" fmla="*/ 0 h 3600568"/>
              <a:gd name="connsiteX3" fmla="*/ 1611118 w 4833353"/>
              <a:gd name="connsiteY3" fmla="*/ 0 h 3600568"/>
              <a:gd name="connsiteX4" fmla="*/ 2051490 w 4833353"/>
              <a:gd name="connsiteY4" fmla="*/ 0 h 3600568"/>
              <a:gd name="connsiteX5" fmla="*/ 2636863 w 4833353"/>
              <a:gd name="connsiteY5" fmla="*/ 0 h 3600568"/>
              <a:gd name="connsiteX6" fmla="*/ 3077235 w 4833353"/>
              <a:gd name="connsiteY6" fmla="*/ 0 h 3600568"/>
              <a:gd name="connsiteX7" fmla="*/ 3614274 w 4833353"/>
              <a:gd name="connsiteY7" fmla="*/ 0 h 3600568"/>
              <a:gd name="connsiteX8" fmla="*/ 4199647 w 4833353"/>
              <a:gd name="connsiteY8" fmla="*/ 0 h 3600568"/>
              <a:gd name="connsiteX9" fmla="*/ 4833353 w 4833353"/>
              <a:gd name="connsiteY9" fmla="*/ 0 h 3600568"/>
              <a:gd name="connsiteX10" fmla="*/ 4833353 w 4833353"/>
              <a:gd name="connsiteY10" fmla="*/ 406350 h 3600568"/>
              <a:gd name="connsiteX11" fmla="*/ 4833353 w 4833353"/>
              <a:gd name="connsiteY11" fmla="*/ 920717 h 3600568"/>
              <a:gd name="connsiteX12" fmla="*/ 4833353 w 4833353"/>
              <a:gd name="connsiteY12" fmla="*/ 1507095 h 3600568"/>
              <a:gd name="connsiteX13" fmla="*/ 4833353 w 4833353"/>
              <a:gd name="connsiteY13" fmla="*/ 2057467 h 3600568"/>
              <a:gd name="connsiteX14" fmla="*/ 4833353 w 4833353"/>
              <a:gd name="connsiteY14" fmla="*/ 2535829 h 3600568"/>
              <a:gd name="connsiteX15" fmla="*/ 4833353 w 4833353"/>
              <a:gd name="connsiteY15" fmla="*/ 3086201 h 3600568"/>
              <a:gd name="connsiteX16" fmla="*/ 4833353 w 4833353"/>
              <a:gd name="connsiteY16" fmla="*/ 3600568 h 3600568"/>
              <a:gd name="connsiteX17" fmla="*/ 4296314 w 4833353"/>
              <a:gd name="connsiteY17" fmla="*/ 3600568 h 3600568"/>
              <a:gd name="connsiteX18" fmla="*/ 3662607 w 4833353"/>
              <a:gd name="connsiteY18" fmla="*/ 3600568 h 3600568"/>
              <a:gd name="connsiteX19" fmla="*/ 3028901 w 4833353"/>
              <a:gd name="connsiteY19" fmla="*/ 3600568 h 3600568"/>
              <a:gd name="connsiteX20" fmla="*/ 2443528 w 4833353"/>
              <a:gd name="connsiteY20" fmla="*/ 3600568 h 3600568"/>
              <a:gd name="connsiteX21" fmla="*/ 1858156 w 4833353"/>
              <a:gd name="connsiteY21" fmla="*/ 3600568 h 3600568"/>
              <a:gd name="connsiteX22" fmla="*/ 1272783 w 4833353"/>
              <a:gd name="connsiteY22" fmla="*/ 3600568 h 3600568"/>
              <a:gd name="connsiteX23" fmla="*/ 832411 w 4833353"/>
              <a:gd name="connsiteY23" fmla="*/ 3600568 h 3600568"/>
              <a:gd name="connsiteX24" fmla="*/ 0 w 4833353"/>
              <a:gd name="connsiteY24" fmla="*/ 3600568 h 3600568"/>
              <a:gd name="connsiteX25" fmla="*/ 0 w 4833353"/>
              <a:gd name="connsiteY25" fmla="*/ 3086201 h 3600568"/>
              <a:gd name="connsiteX26" fmla="*/ 0 w 4833353"/>
              <a:gd name="connsiteY26" fmla="*/ 2679851 h 3600568"/>
              <a:gd name="connsiteX27" fmla="*/ 0 w 4833353"/>
              <a:gd name="connsiteY27" fmla="*/ 2129479 h 3600568"/>
              <a:gd name="connsiteX28" fmla="*/ 0 w 4833353"/>
              <a:gd name="connsiteY28" fmla="*/ 1723129 h 3600568"/>
              <a:gd name="connsiteX29" fmla="*/ 0 w 4833353"/>
              <a:gd name="connsiteY29" fmla="*/ 1208762 h 3600568"/>
              <a:gd name="connsiteX30" fmla="*/ 0 w 4833353"/>
              <a:gd name="connsiteY30" fmla="*/ 622384 h 3600568"/>
              <a:gd name="connsiteX31" fmla="*/ 0 w 4833353"/>
              <a:gd name="connsiteY31" fmla="*/ 0 h 360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33353" h="3600568" fill="none" extrusionOk="0">
                <a:moveTo>
                  <a:pt x="0" y="0"/>
                </a:moveTo>
                <a:cubicBezTo>
                  <a:pt x="148834" y="-9754"/>
                  <a:pt x="327356" y="47846"/>
                  <a:pt x="440372" y="0"/>
                </a:cubicBezTo>
                <a:cubicBezTo>
                  <a:pt x="553388" y="-47846"/>
                  <a:pt x="762682" y="52629"/>
                  <a:pt x="977411" y="0"/>
                </a:cubicBezTo>
                <a:cubicBezTo>
                  <a:pt x="1192140" y="-52629"/>
                  <a:pt x="1438365" y="12832"/>
                  <a:pt x="1611118" y="0"/>
                </a:cubicBezTo>
                <a:cubicBezTo>
                  <a:pt x="1783871" y="-12832"/>
                  <a:pt x="1958238" y="39083"/>
                  <a:pt x="2051490" y="0"/>
                </a:cubicBezTo>
                <a:cubicBezTo>
                  <a:pt x="2144742" y="-39083"/>
                  <a:pt x="2461787" y="34221"/>
                  <a:pt x="2636863" y="0"/>
                </a:cubicBezTo>
                <a:cubicBezTo>
                  <a:pt x="2811939" y="-34221"/>
                  <a:pt x="2944305" y="7428"/>
                  <a:pt x="3077235" y="0"/>
                </a:cubicBezTo>
                <a:cubicBezTo>
                  <a:pt x="3210165" y="-7428"/>
                  <a:pt x="3435633" y="14155"/>
                  <a:pt x="3614274" y="0"/>
                </a:cubicBezTo>
                <a:cubicBezTo>
                  <a:pt x="3792915" y="-14155"/>
                  <a:pt x="3908290" y="14432"/>
                  <a:pt x="4199647" y="0"/>
                </a:cubicBezTo>
                <a:cubicBezTo>
                  <a:pt x="4491004" y="-14432"/>
                  <a:pt x="4566468" y="225"/>
                  <a:pt x="4833353" y="0"/>
                </a:cubicBezTo>
                <a:cubicBezTo>
                  <a:pt x="4848864" y="199615"/>
                  <a:pt x="4823812" y="217490"/>
                  <a:pt x="4833353" y="406350"/>
                </a:cubicBezTo>
                <a:cubicBezTo>
                  <a:pt x="4842894" y="595210"/>
                  <a:pt x="4829047" y="678175"/>
                  <a:pt x="4833353" y="920717"/>
                </a:cubicBezTo>
                <a:cubicBezTo>
                  <a:pt x="4837659" y="1163259"/>
                  <a:pt x="4788746" y="1272067"/>
                  <a:pt x="4833353" y="1507095"/>
                </a:cubicBezTo>
                <a:cubicBezTo>
                  <a:pt x="4877960" y="1742123"/>
                  <a:pt x="4794748" y="1803488"/>
                  <a:pt x="4833353" y="2057467"/>
                </a:cubicBezTo>
                <a:cubicBezTo>
                  <a:pt x="4871958" y="2311446"/>
                  <a:pt x="4779106" y="2323550"/>
                  <a:pt x="4833353" y="2535829"/>
                </a:cubicBezTo>
                <a:cubicBezTo>
                  <a:pt x="4887600" y="2748108"/>
                  <a:pt x="4817985" y="2924493"/>
                  <a:pt x="4833353" y="3086201"/>
                </a:cubicBezTo>
                <a:cubicBezTo>
                  <a:pt x="4848721" y="3247909"/>
                  <a:pt x="4772153" y="3390071"/>
                  <a:pt x="4833353" y="3600568"/>
                </a:cubicBezTo>
                <a:cubicBezTo>
                  <a:pt x="4614919" y="3630589"/>
                  <a:pt x="4444188" y="3552656"/>
                  <a:pt x="4296314" y="3600568"/>
                </a:cubicBezTo>
                <a:cubicBezTo>
                  <a:pt x="4148440" y="3648480"/>
                  <a:pt x="3896970" y="3600114"/>
                  <a:pt x="3662607" y="3600568"/>
                </a:cubicBezTo>
                <a:cubicBezTo>
                  <a:pt x="3428244" y="3601022"/>
                  <a:pt x="3285287" y="3588495"/>
                  <a:pt x="3028901" y="3600568"/>
                </a:cubicBezTo>
                <a:cubicBezTo>
                  <a:pt x="2772515" y="3612641"/>
                  <a:pt x="2650967" y="3565597"/>
                  <a:pt x="2443528" y="3600568"/>
                </a:cubicBezTo>
                <a:cubicBezTo>
                  <a:pt x="2236089" y="3635539"/>
                  <a:pt x="2111066" y="3573448"/>
                  <a:pt x="1858156" y="3600568"/>
                </a:cubicBezTo>
                <a:cubicBezTo>
                  <a:pt x="1605246" y="3627688"/>
                  <a:pt x="1409833" y="3539056"/>
                  <a:pt x="1272783" y="3600568"/>
                </a:cubicBezTo>
                <a:cubicBezTo>
                  <a:pt x="1135733" y="3662080"/>
                  <a:pt x="961957" y="3548103"/>
                  <a:pt x="832411" y="3600568"/>
                </a:cubicBezTo>
                <a:cubicBezTo>
                  <a:pt x="702865" y="3653033"/>
                  <a:pt x="205634" y="3505109"/>
                  <a:pt x="0" y="3600568"/>
                </a:cubicBezTo>
                <a:cubicBezTo>
                  <a:pt x="-15019" y="3375972"/>
                  <a:pt x="49342" y="3336603"/>
                  <a:pt x="0" y="3086201"/>
                </a:cubicBezTo>
                <a:cubicBezTo>
                  <a:pt x="-49342" y="2835799"/>
                  <a:pt x="18893" y="2876237"/>
                  <a:pt x="0" y="2679851"/>
                </a:cubicBezTo>
                <a:cubicBezTo>
                  <a:pt x="-18893" y="2483465"/>
                  <a:pt x="18789" y="2288260"/>
                  <a:pt x="0" y="2129479"/>
                </a:cubicBezTo>
                <a:cubicBezTo>
                  <a:pt x="-18789" y="1970698"/>
                  <a:pt x="41077" y="1879840"/>
                  <a:pt x="0" y="1723129"/>
                </a:cubicBezTo>
                <a:cubicBezTo>
                  <a:pt x="-41077" y="1566418"/>
                  <a:pt x="34088" y="1323981"/>
                  <a:pt x="0" y="1208762"/>
                </a:cubicBezTo>
                <a:cubicBezTo>
                  <a:pt x="-34088" y="1093543"/>
                  <a:pt x="24501" y="805574"/>
                  <a:pt x="0" y="622384"/>
                </a:cubicBezTo>
                <a:cubicBezTo>
                  <a:pt x="-24501" y="439194"/>
                  <a:pt x="1743" y="251399"/>
                  <a:pt x="0" y="0"/>
                </a:cubicBezTo>
                <a:close/>
              </a:path>
              <a:path w="4833353" h="3600568" stroke="0" extrusionOk="0">
                <a:moveTo>
                  <a:pt x="0" y="0"/>
                </a:moveTo>
                <a:cubicBezTo>
                  <a:pt x="171458" y="-33362"/>
                  <a:pt x="278279" y="4865"/>
                  <a:pt x="488706" y="0"/>
                </a:cubicBezTo>
                <a:cubicBezTo>
                  <a:pt x="699133" y="-4865"/>
                  <a:pt x="726802" y="28489"/>
                  <a:pt x="880744" y="0"/>
                </a:cubicBezTo>
                <a:cubicBezTo>
                  <a:pt x="1034686" y="-28489"/>
                  <a:pt x="1312429" y="14584"/>
                  <a:pt x="1514451" y="0"/>
                </a:cubicBezTo>
                <a:cubicBezTo>
                  <a:pt x="1716473" y="-14584"/>
                  <a:pt x="1812205" y="16496"/>
                  <a:pt x="2003156" y="0"/>
                </a:cubicBezTo>
                <a:cubicBezTo>
                  <a:pt x="2194108" y="-16496"/>
                  <a:pt x="2320264" y="3451"/>
                  <a:pt x="2491862" y="0"/>
                </a:cubicBezTo>
                <a:cubicBezTo>
                  <a:pt x="2663460" y="-3451"/>
                  <a:pt x="2834391" y="61605"/>
                  <a:pt x="3125568" y="0"/>
                </a:cubicBezTo>
                <a:cubicBezTo>
                  <a:pt x="3416745" y="-61605"/>
                  <a:pt x="3405650" y="42825"/>
                  <a:pt x="3565940" y="0"/>
                </a:cubicBezTo>
                <a:cubicBezTo>
                  <a:pt x="3726230" y="-42825"/>
                  <a:pt x="4052268" y="16259"/>
                  <a:pt x="4199647" y="0"/>
                </a:cubicBezTo>
                <a:cubicBezTo>
                  <a:pt x="4347026" y="-16259"/>
                  <a:pt x="4671582" y="58074"/>
                  <a:pt x="4833353" y="0"/>
                </a:cubicBezTo>
                <a:cubicBezTo>
                  <a:pt x="4891521" y="141665"/>
                  <a:pt x="4802854" y="295672"/>
                  <a:pt x="4833353" y="514367"/>
                </a:cubicBezTo>
                <a:cubicBezTo>
                  <a:pt x="4863852" y="733062"/>
                  <a:pt x="4824653" y="819735"/>
                  <a:pt x="4833353" y="1028734"/>
                </a:cubicBezTo>
                <a:cubicBezTo>
                  <a:pt x="4842053" y="1237733"/>
                  <a:pt x="4784497" y="1360524"/>
                  <a:pt x="4833353" y="1579106"/>
                </a:cubicBezTo>
                <a:cubicBezTo>
                  <a:pt x="4882209" y="1797688"/>
                  <a:pt x="4810290" y="1852173"/>
                  <a:pt x="4833353" y="1985456"/>
                </a:cubicBezTo>
                <a:cubicBezTo>
                  <a:pt x="4856416" y="2118739"/>
                  <a:pt x="4775527" y="2249958"/>
                  <a:pt x="4833353" y="2499823"/>
                </a:cubicBezTo>
                <a:cubicBezTo>
                  <a:pt x="4891179" y="2749688"/>
                  <a:pt x="4809529" y="2794325"/>
                  <a:pt x="4833353" y="3014190"/>
                </a:cubicBezTo>
                <a:cubicBezTo>
                  <a:pt x="4857177" y="3234055"/>
                  <a:pt x="4797134" y="3453433"/>
                  <a:pt x="4833353" y="3600568"/>
                </a:cubicBezTo>
                <a:cubicBezTo>
                  <a:pt x="4579984" y="3639751"/>
                  <a:pt x="4433794" y="3584908"/>
                  <a:pt x="4247980" y="3600568"/>
                </a:cubicBezTo>
                <a:cubicBezTo>
                  <a:pt x="4062166" y="3616228"/>
                  <a:pt x="3821634" y="3577877"/>
                  <a:pt x="3710941" y="3600568"/>
                </a:cubicBezTo>
                <a:cubicBezTo>
                  <a:pt x="3600248" y="3623259"/>
                  <a:pt x="3500484" y="3572650"/>
                  <a:pt x="3318902" y="3600568"/>
                </a:cubicBezTo>
                <a:cubicBezTo>
                  <a:pt x="3137320" y="3628486"/>
                  <a:pt x="3030860" y="3589170"/>
                  <a:pt x="2878530" y="3600568"/>
                </a:cubicBezTo>
                <a:cubicBezTo>
                  <a:pt x="2726200" y="3611966"/>
                  <a:pt x="2556969" y="3537608"/>
                  <a:pt x="2244824" y="3600568"/>
                </a:cubicBezTo>
                <a:cubicBezTo>
                  <a:pt x="1932679" y="3663528"/>
                  <a:pt x="1944200" y="3594927"/>
                  <a:pt x="1707785" y="3600568"/>
                </a:cubicBezTo>
                <a:cubicBezTo>
                  <a:pt x="1471370" y="3606209"/>
                  <a:pt x="1421127" y="3551180"/>
                  <a:pt x="1267413" y="3600568"/>
                </a:cubicBezTo>
                <a:cubicBezTo>
                  <a:pt x="1113699" y="3649956"/>
                  <a:pt x="907624" y="3551380"/>
                  <a:pt x="730373" y="3600568"/>
                </a:cubicBezTo>
                <a:cubicBezTo>
                  <a:pt x="553122" y="3649756"/>
                  <a:pt x="257894" y="3561855"/>
                  <a:pt x="0" y="3600568"/>
                </a:cubicBezTo>
                <a:cubicBezTo>
                  <a:pt x="-23358" y="3483813"/>
                  <a:pt x="17411" y="3339904"/>
                  <a:pt x="0" y="3194218"/>
                </a:cubicBezTo>
                <a:cubicBezTo>
                  <a:pt x="-17411" y="3048532"/>
                  <a:pt x="1592" y="2823237"/>
                  <a:pt x="0" y="2643846"/>
                </a:cubicBezTo>
                <a:cubicBezTo>
                  <a:pt x="-1592" y="2464455"/>
                  <a:pt x="42173" y="2412127"/>
                  <a:pt x="0" y="2201490"/>
                </a:cubicBezTo>
                <a:cubicBezTo>
                  <a:pt x="-42173" y="1990853"/>
                  <a:pt x="29785" y="1792397"/>
                  <a:pt x="0" y="1615112"/>
                </a:cubicBezTo>
                <a:cubicBezTo>
                  <a:pt x="-29785" y="1437827"/>
                  <a:pt x="13274" y="1326718"/>
                  <a:pt x="0" y="1136751"/>
                </a:cubicBezTo>
                <a:cubicBezTo>
                  <a:pt x="-13274" y="946784"/>
                  <a:pt x="36555" y="836648"/>
                  <a:pt x="0" y="730401"/>
                </a:cubicBezTo>
                <a:cubicBezTo>
                  <a:pt x="-36555" y="624154"/>
                  <a:pt x="52081" y="180942"/>
                  <a:pt x="0" y="0"/>
                </a:cubicBezTo>
                <a:close/>
              </a:path>
            </a:pathLst>
          </a:custGeom>
          <a:ln w="104775">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0" name="Picture 9" descr="A picture containing text, sky, outdoor, sign&#10;&#10;Description automatically generated">
            <a:extLst>
              <a:ext uri="{FF2B5EF4-FFF2-40B4-BE49-F238E27FC236}">
                <a16:creationId xmlns:a16="http://schemas.microsoft.com/office/drawing/2014/main" id="{B8ED5FAE-C68B-CBBD-C9E6-42B17BE77B78}"/>
              </a:ext>
            </a:extLst>
          </p:cNvPr>
          <p:cNvPicPr>
            <a:picLocks noChangeAspect="1"/>
          </p:cNvPicPr>
          <p:nvPr/>
        </p:nvPicPr>
        <p:blipFill rotWithShape="1">
          <a:blip r:embed="rId6"/>
          <a:srcRect l="44333" t="48009" r="13126" b="33175"/>
          <a:stretch/>
        </p:blipFill>
        <p:spPr>
          <a:xfrm rot="20018701">
            <a:off x="618191" y="3141486"/>
            <a:ext cx="3848300" cy="2553358"/>
          </a:xfrm>
          <a:custGeom>
            <a:avLst/>
            <a:gdLst>
              <a:gd name="connsiteX0" fmla="*/ 0 w 3848300"/>
              <a:gd name="connsiteY0" fmla="*/ 0 h 2553358"/>
              <a:gd name="connsiteX1" fmla="*/ 549757 w 3848300"/>
              <a:gd name="connsiteY1" fmla="*/ 0 h 2553358"/>
              <a:gd name="connsiteX2" fmla="*/ 1176480 w 3848300"/>
              <a:gd name="connsiteY2" fmla="*/ 0 h 2553358"/>
              <a:gd name="connsiteX3" fmla="*/ 1726237 w 3848300"/>
              <a:gd name="connsiteY3" fmla="*/ 0 h 2553358"/>
              <a:gd name="connsiteX4" fmla="*/ 2275995 w 3848300"/>
              <a:gd name="connsiteY4" fmla="*/ 0 h 2553358"/>
              <a:gd name="connsiteX5" fmla="*/ 2748786 w 3848300"/>
              <a:gd name="connsiteY5" fmla="*/ 0 h 2553358"/>
              <a:gd name="connsiteX6" fmla="*/ 3260060 w 3848300"/>
              <a:gd name="connsiteY6" fmla="*/ 0 h 2553358"/>
              <a:gd name="connsiteX7" fmla="*/ 3848300 w 3848300"/>
              <a:gd name="connsiteY7" fmla="*/ 0 h 2553358"/>
              <a:gd name="connsiteX8" fmla="*/ 3848300 w 3848300"/>
              <a:gd name="connsiteY8" fmla="*/ 485138 h 2553358"/>
              <a:gd name="connsiteX9" fmla="*/ 3848300 w 3848300"/>
              <a:gd name="connsiteY9" fmla="*/ 995810 h 2553358"/>
              <a:gd name="connsiteX10" fmla="*/ 3848300 w 3848300"/>
              <a:gd name="connsiteY10" fmla="*/ 1557548 h 2553358"/>
              <a:gd name="connsiteX11" fmla="*/ 3848300 w 3848300"/>
              <a:gd name="connsiteY11" fmla="*/ 1991619 h 2553358"/>
              <a:gd name="connsiteX12" fmla="*/ 3848300 w 3848300"/>
              <a:gd name="connsiteY12" fmla="*/ 2553358 h 2553358"/>
              <a:gd name="connsiteX13" fmla="*/ 3337026 w 3848300"/>
              <a:gd name="connsiteY13" fmla="*/ 2553358 h 2553358"/>
              <a:gd name="connsiteX14" fmla="*/ 2825752 w 3848300"/>
              <a:gd name="connsiteY14" fmla="*/ 2553358 h 2553358"/>
              <a:gd name="connsiteX15" fmla="*/ 2199029 w 3848300"/>
              <a:gd name="connsiteY15" fmla="*/ 2553358 h 2553358"/>
              <a:gd name="connsiteX16" fmla="*/ 1572305 w 3848300"/>
              <a:gd name="connsiteY16" fmla="*/ 2553358 h 2553358"/>
              <a:gd name="connsiteX17" fmla="*/ 984065 w 3848300"/>
              <a:gd name="connsiteY17" fmla="*/ 2553358 h 2553358"/>
              <a:gd name="connsiteX18" fmla="*/ 472791 w 3848300"/>
              <a:gd name="connsiteY18" fmla="*/ 2553358 h 2553358"/>
              <a:gd name="connsiteX19" fmla="*/ 0 w 3848300"/>
              <a:gd name="connsiteY19" fmla="*/ 2553358 h 2553358"/>
              <a:gd name="connsiteX20" fmla="*/ 0 w 3848300"/>
              <a:gd name="connsiteY20" fmla="*/ 2119287 h 2553358"/>
              <a:gd name="connsiteX21" fmla="*/ 0 w 3848300"/>
              <a:gd name="connsiteY21" fmla="*/ 1608616 h 2553358"/>
              <a:gd name="connsiteX22" fmla="*/ 0 w 3848300"/>
              <a:gd name="connsiteY22" fmla="*/ 1123478 h 2553358"/>
              <a:gd name="connsiteX23" fmla="*/ 0 w 3848300"/>
              <a:gd name="connsiteY23" fmla="*/ 663873 h 2553358"/>
              <a:gd name="connsiteX24" fmla="*/ 0 w 3848300"/>
              <a:gd name="connsiteY24" fmla="*/ 0 h 255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8300" h="2553358" fill="none" extrusionOk="0">
                <a:moveTo>
                  <a:pt x="0" y="0"/>
                </a:moveTo>
                <a:cubicBezTo>
                  <a:pt x="133259" y="-25593"/>
                  <a:pt x="324811" y="48601"/>
                  <a:pt x="549757" y="0"/>
                </a:cubicBezTo>
                <a:cubicBezTo>
                  <a:pt x="774703" y="-48601"/>
                  <a:pt x="900664" y="36707"/>
                  <a:pt x="1176480" y="0"/>
                </a:cubicBezTo>
                <a:cubicBezTo>
                  <a:pt x="1452296" y="-36707"/>
                  <a:pt x="1456241" y="40755"/>
                  <a:pt x="1726237" y="0"/>
                </a:cubicBezTo>
                <a:cubicBezTo>
                  <a:pt x="1996233" y="-40755"/>
                  <a:pt x="2138738" y="36289"/>
                  <a:pt x="2275995" y="0"/>
                </a:cubicBezTo>
                <a:cubicBezTo>
                  <a:pt x="2413252" y="-36289"/>
                  <a:pt x="2529016" y="16739"/>
                  <a:pt x="2748786" y="0"/>
                </a:cubicBezTo>
                <a:cubicBezTo>
                  <a:pt x="2968556" y="-16739"/>
                  <a:pt x="3021510" y="53077"/>
                  <a:pt x="3260060" y="0"/>
                </a:cubicBezTo>
                <a:cubicBezTo>
                  <a:pt x="3498610" y="-53077"/>
                  <a:pt x="3577372" y="204"/>
                  <a:pt x="3848300" y="0"/>
                </a:cubicBezTo>
                <a:cubicBezTo>
                  <a:pt x="3849016" y="206246"/>
                  <a:pt x="3826608" y="339738"/>
                  <a:pt x="3848300" y="485138"/>
                </a:cubicBezTo>
                <a:cubicBezTo>
                  <a:pt x="3869992" y="630538"/>
                  <a:pt x="3837931" y="751800"/>
                  <a:pt x="3848300" y="995810"/>
                </a:cubicBezTo>
                <a:cubicBezTo>
                  <a:pt x="3858669" y="1239820"/>
                  <a:pt x="3822160" y="1285171"/>
                  <a:pt x="3848300" y="1557548"/>
                </a:cubicBezTo>
                <a:cubicBezTo>
                  <a:pt x="3874440" y="1829925"/>
                  <a:pt x="3805589" y="1867235"/>
                  <a:pt x="3848300" y="1991619"/>
                </a:cubicBezTo>
                <a:cubicBezTo>
                  <a:pt x="3891011" y="2116003"/>
                  <a:pt x="3823303" y="2362232"/>
                  <a:pt x="3848300" y="2553358"/>
                </a:cubicBezTo>
                <a:cubicBezTo>
                  <a:pt x="3595004" y="2561621"/>
                  <a:pt x="3528364" y="2513625"/>
                  <a:pt x="3337026" y="2553358"/>
                </a:cubicBezTo>
                <a:cubicBezTo>
                  <a:pt x="3145688" y="2593091"/>
                  <a:pt x="2996291" y="2514191"/>
                  <a:pt x="2825752" y="2553358"/>
                </a:cubicBezTo>
                <a:cubicBezTo>
                  <a:pt x="2655213" y="2592525"/>
                  <a:pt x="2366814" y="2488921"/>
                  <a:pt x="2199029" y="2553358"/>
                </a:cubicBezTo>
                <a:cubicBezTo>
                  <a:pt x="2031244" y="2617795"/>
                  <a:pt x="1795604" y="2483845"/>
                  <a:pt x="1572305" y="2553358"/>
                </a:cubicBezTo>
                <a:cubicBezTo>
                  <a:pt x="1349006" y="2622871"/>
                  <a:pt x="1244728" y="2521132"/>
                  <a:pt x="984065" y="2553358"/>
                </a:cubicBezTo>
                <a:cubicBezTo>
                  <a:pt x="723402" y="2585584"/>
                  <a:pt x="586640" y="2536815"/>
                  <a:pt x="472791" y="2553358"/>
                </a:cubicBezTo>
                <a:cubicBezTo>
                  <a:pt x="358942" y="2569901"/>
                  <a:pt x="230388" y="2502429"/>
                  <a:pt x="0" y="2553358"/>
                </a:cubicBezTo>
                <a:cubicBezTo>
                  <a:pt x="-27736" y="2354337"/>
                  <a:pt x="30207" y="2242618"/>
                  <a:pt x="0" y="2119287"/>
                </a:cubicBezTo>
                <a:cubicBezTo>
                  <a:pt x="-30207" y="1995956"/>
                  <a:pt x="42569" y="1822973"/>
                  <a:pt x="0" y="1608616"/>
                </a:cubicBezTo>
                <a:cubicBezTo>
                  <a:pt x="-42569" y="1394259"/>
                  <a:pt x="15652" y="1253848"/>
                  <a:pt x="0" y="1123478"/>
                </a:cubicBezTo>
                <a:cubicBezTo>
                  <a:pt x="-15652" y="993108"/>
                  <a:pt x="38501" y="774279"/>
                  <a:pt x="0" y="663873"/>
                </a:cubicBezTo>
                <a:cubicBezTo>
                  <a:pt x="-38501" y="553467"/>
                  <a:pt x="69104" y="187684"/>
                  <a:pt x="0" y="0"/>
                </a:cubicBezTo>
                <a:close/>
              </a:path>
              <a:path w="3848300" h="2553358" stroke="0" extrusionOk="0">
                <a:moveTo>
                  <a:pt x="0" y="0"/>
                </a:moveTo>
                <a:cubicBezTo>
                  <a:pt x="183720" y="-37732"/>
                  <a:pt x="318304" y="51571"/>
                  <a:pt x="472791" y="0"/>
                </a:cubicBezTo>
                <a:cubicBezTo>
                  <a:pt x="627278" y="-51571"/>
                  <a:pt x="822447" y="48381"/>
                  <a:pt x="984065" y="0"/>
                </a:cubicBezTo>
                <a:cubicBezTo>
                  <a:pt x="1145683" y="-48381"/>
                  <a:pt x="1469236" y="38852"/>
                  <a:pt x="1610788" y="0"/>
                </a:cubicBezTo>
                <a:cubicBezTo>
                  <a:pt x="1752340" y="-38852"/>
                  <a:pt x="1951177" y="21456"/>
                  <a:pt x="2199029" y="0"/>
                </a:cubicBezTo>
                <a:cubicBezTo>
                  <a:pt x="2446881" y="-21456"/>
                  <a:pt x="2635259" y="2641"/>
                  <a:pt x="2825752" y="0"/>
                </a:cubicBezTo>
                <a:cubicBezTo>
                  <a:pt x="3016245" y="-2641"/>
                  <a:pt x="3096393" y="25397"/>
                  <a:pt x="3260060" y="0"/>
                </a:cubicBezTo>
                <a:cubicBezTo>
                  <a:pt x="3423727" y="-25397"/>
                  <a:pt x="3611418" y="33371"/>
                  <a:pt x="3848300" y="0"/>
                </a:cubicBezTo>
                <a:cubicBezTo>
                  <a:pt x="3851914" y="200710"/>
                  <a:pt x="3812090" y="347449"/>
                  <a:pt x="3848300" y="561739"/>
                </a:cubicBezTo>
                <a:cubicBezTo>
                  <a:pt x="3884510" y="776029"/>
                  <a:pt x="3824628" y="849896"/>
                  <a:pt x="3848300" y="1046877"/>
                </a:cubicBezTo>
                <a:cubicBezTo>
                  <a:pt x="3871972" y="1243858"/>
                  <a:pt x="3804119" y="1332202"/>
                  <a:pt x="3848300" y="1557548"/>
                </a:cubicBezTo>
                <a:cubicBezTo>
                  <a:pt x="3892481" y="1782894"/>
                  <a:pt x="3841289" y="1816133"/>
                  <a:pt x="3848300" y="2042686"/>
                </a:cubicBezTo>
                <a:cubicBezTo>
                  <a:pt x="3855311" y="2269239"/>
                  <a:pt x="3846117" y="2396165"/>
                  <a:pt x="3848300" y="2553358"/>
                </a:cubicBezTo>
                <a:cubicBezTo>
                  <a:pt x="3705899" y="2594369"/>
                  <a:pt x="3545950" y="2517204"/>
                  <a:pt x="3413992" y="2553358"/>
                </a:cubicBezTo>
                <a:cubicBezTo>
                  <a:pt x="3282034" y="2589512"/>
                  <a:pt x="2917869" y="2516783"/>
                  <a:pt x="2787269" y="2553358"/>
                </a:cubicBezTo>
                <a:cubicBezTo>
                  <a:pt x="2656669" y="2589933"/>
                  <a:pt x="2491816" y="2529562"/>
                  <a:pt x="2199029" y="2553358"/>
                </a:cubicBezTo>
                <a:cubicBezTo>
                  <a:pt x="1906242" y="2577154"/>
                  <a:pt x="1782685" y="2532856"/>
                  <a:pt x="1649271" y="2553358"/>
                </a:cubicBezTo>
                <a:cubicBezTo>
                  <a:pt x="1515857" y="2573860"/>
                  <a:pt x="1292425" y="2542753"/>
                  <a:pt x="1022548" y="2553358"/>
                </a:cubicBezTo>
                <a:cubicBezTo>
                  <a:pt x="752671" y="2563963"/>
                  <a:pt x="473311" y="2526986"/>
                  <a:pt x="0" y="2553358"/>
                </a:cubicBezTo>
                <a:cubicBezTo>
                  <a:pt x="-44692" y="2379288"/>
                  <a:pt x="30658" y="2219798"/>
                  <a:pt x="0" y="1991619"/>
                </a:cubicBezTo>
                <a:cubicBezTo>
                  <a:pt x="-30658" y="1763440"/>
                  <a:pt x="37905" y="1679049"/>
                  <a:pt x="0" y="1455414"/>
                </a:cubicBezTo>
                <a:cubicBezTo>
                  <a:pt x="-37905" y="1231780"/>
                  <a:pt x="34401" y="1131348"/>
                  <a:pt x="0" y="995810"/>
                </a:cubicBezTo>
                <a:cubicBezTo>
                  <a:pt x="-34401" y="860272"/>
                  <a:pt x="50400" y="706068"/>
                  <a:pt x="0" y="485138"/>
                </a:cubicBezTo>
                <a:cubicBezTo>
                  <a:pt x="-50400" y="264208"/>
                  <a:pt x="49723" y="97497"/>
                  <a:pt x="0" y="0"/>
                </a:cubicBezTo>
                <a:close/>
              </a:path>
            </a:pathLst>
          </a:custGeom>
          <a:ln>
            <a:solidFill>
              <a:schemeClr val="tx1"/>
            </a:solidFill>
            <a:extLst>
              <a:ext uri="{C807C97D-BFC1-408E-A445-0C87EB9F89A2}">
                <ask:lineSketchStyleProps xmlns:ask="http://schemas.microsoft.com/office/drawing/2018/sketchyshapes" sd="4206779153">
                  <a:prstGeom prst="rect">
                    <a:avLst/>
                  </a:prstGeom>
                  <ask:type>
                    <ask:lineSketchScribble/>
                  </ask:type>
                </ask:lineSketchStyleProps>
              </a:ext>
            </a:extLst>
          </a:ln>
        </p:spPr>
      </p:pic>
      <p:pic>
        <p:nvPicPr>
          <p:cNvPr id="2050" name="Picture 2" descr="Like Christmas in June: More companies are dangling bonuses to attract  workers - CBS News">
            <a:extLst>
              <a:ext uri="{FF2B5EF4-FFF2-40B4-BE49-F238E27FC236}">
                <a16:creationId xmlns:a16="http://schemas.microsoft.com/office/drawing/2014/main" id="{8CCAAE62-4655-3C4C-7208-672FEBDC8C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959" t="20097" r="5354" b="18818"/>
          <a:stretch/>
        </p:blipFill>
        <p:spPr bwMode="auto">
          <a:xfrm rot="835732">
            <a:off x="7862785" y="2485273"/>
            <a:ext cx="3870727" cy="2193178"/>
          </a:xfrm>
          <a:custGeom>
            <a:avLst/>
            <a:gdLst>
              <a:gd name="connsiteX0" fmla="*/ 0 w 3870727"/>
              <a:gd name="connsiteY0" fmla="*/ 0 h 2193178"/>
              <a:gd name="connsiteX1" fmla="*/ 630376 w 3870727"/>
              <a:gd name="connsiteY1" fmla="*/ 0 h 2193178"/>
              <a:gd name="connsiteX2" fmla="*/ 1222044 w 3870727"/>
              <a:gd name="connsiteY2" fmla="*/ 0 h 2193178"/>
              <a:gd name="connsiteX3" fmla="*/ 1658883 w 3870727"/>
              <a:gd name="connsiteY3" fmla="*/ 0 h 2193178"/>
              <a:gd name="connsiteX4" fmla="*/ 2095722 w 3870727"/>
              <a:gd name="connsiteY4" fmla="*/ 0 h 2193178"/>
              <a:gd name="connsiteX5" fmla="*/ 2687390 w 3870727"/>
              <a:gd name="connsiteY5" fmla="*/ 0 h 2193178"/>
              <a:gd name="connsiteX6" fmla="*/ 3201644 w 3870727"/>
              <a:gd name="connsiteY6" fmla="*/ 0 h 2193178"/>
              <a:gd name="connsiteX7" fmla="*/ 3870727 w 3870727"/>
              <a:gd name="connsiteY7" fmla="*/ 0 h 2193178"/>
              <a:gd name="connsiteX8" fmla="*/ 3870727 w 3870727"/>
              <a:gd name="connsiteY8" fmla="*/ 482499 h 2193178"/>
              <a:gd name="connsiteX9" fmla="*/ 3870727 w 3870727"/>
              <a:gd name="connsiteY9" fmla="*/ 986930 h 2193178"/>
              <a:gd name="connsiteX10" fmla="*/ 3870727 w 3870727"/>
              <a:gd name="connsiteY10" fmla="*/ 1557156 h 2193178"/>
              <a:gd name="connsiteX11" fmla="*/ 3870727 w 3870727"/>
              <a:gd name="connsiteY11" fmla="*/ 2193178 h 2193178"/>
              <a:gd name="connsiteX12" fmla="*/ 3433888 w 3870727"/>
              <a:gd name="connsiteY12" fmla="*/ 2193178 h 2193178"/>
              <a:gd name="connsiteX13" fmla="*/ 2842220 w 3870727"/>
              <a:gd name="connsiteY13" fmla="*/ 2193178 h 2193178"/>
              <a:gd name="connsiteX14" fmla="*/ 2366673 w 3870727"/>
              <a:gd name="connsiteY14" fmla="*/ 2193178 h 2193178"/>
              <a:gd name="connsiteX15" fmla="*/ 1813712 w 3870727"/>
              <a:gd name="connsiteY15" fmla="*/ 2193178 h 2193178"/>
              <a:gd name="connsiteX16" fmla="*/ 1222044 w 3870727"/>
              <a:gd name="connsiteY16" fmla="*/ 2193178 h 2193178"/>
              <a:gd name="connsiteX17" fmla="*/ 591668 w 3870727"/>
              <a:gd name="connsiteY17" fmla="*/ 2193178 h 2193178"/>
              <a:gd name="connsiteX18" fmla="*/ 0 w 3870727"/>
              <a:gd name="connsiteY18" fmla="*/ 2193178 h 2193178"/>
              <a:gd name="connsiteX19" fmla="*/ 0 w 3870727"/>
              <a:gd name="connsiteY19" fmla="*/ 1601020 h 2193178"/>
              <a:gd name="connsiteX20" fmla="*/ 0 w 3870727"/>
              <a:gd name="connsiteY20" fmla="*/ 1096589 h 2193178"/>
              <a:gd name="connsiteX21" fmla="*/ 0 w 3870727"/>
              <a:gd name="connsiteY21" fmla="*/ 504431 h 2193178"/>
              <a:gd name="connsiteX22" fmla="*/ 0 w 3870727"/>
              <a:gd name="connsiteY22" fmla="*/ 0 h 219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70727" h="2193178" extrusionOk="0">
                <a:moveTo>
                  <a:pt x="0" y="0"/>
                </a:moveTo>
                <a:cubicBezTo>
                  <a:pt x="153135" y="-14278"/>
                  <a:pt x="382518" y="47742"/>
                  <a:pt x="630376" y="0"/>
                </a:cubicBezTo>
                <a:cubicBezTo>
                  <a:pt x="878234" y="-47742"/>
                  <a:pt x="1101021" y="38655"/>
                  <a:pt x="1222044" y="0"/>
                </a:cubicBezTo>
                <a:cubicBezTo>
                  <a:pt x="1343067" y="-38655"/>
                  <a:pt x="1557670" y="38431"/>
                  <a:pt x="1658883" y="0"/>
                </a:cubicBezTo>
                <a:cubicBezTo>
                  <a:pt x="1760096" y="-38431"/>
                  <a:pt x="1998311" y="39240"/>
                  <a:pt x="2095722" y="0"/>
                </a:cubicBezTo>
                <a:cubicBezTo>
                  <a:pt x="2193133" y="-39240"/>
                  <a:pt x="2468008" y="7669"/>
                  <a:pt x="2687390" y="0"/>
                </a:cubicBezTo>
                <a:cubicBezTo>
                  <a:pt x="2906772" y="-7669"/>
                  <a:pt x="3059680" y="57677"/>
                  <a:pt x="3201644" y="0"/>
                </a:cubicBezTo>
                <a:cubicBezTo>
                  <a:pt x="3343608" y="-57677"/>
                  <a:pt x="3556667" y="56179"/>
                  <a:pt x="3870727" y="0"/>
                </a:cubicBezTo>
                <a:cubicBezTo>
                  <a:pt x="3891221" y="152862"/>
                  <a:pt x="3829476" y="358355"/>
                  <a:pt x="3870727" y="482499"/>
                </a:cubicBezTo>
                <a:cubicBezTo>
                  <a:pt x="3911978" y="606643"/>
                  <a:pt x="3825419" y="877409"/>
                  <a:pt x="3870727" y="986930"/>
                </a:cubicBezTo>
                <a:cubicBezTo>
                  <a:pt x="3916035" y="1096451"/>
                  <a:pt x="3828859" y="1322829"/>
                  <a:pt x="3870727" y="1557156"/>
                </a:cubicBezTo>
                <a:cubicBezTo>
                  <a:pt x="3912595" y="1791483"/>
                  <a:pt x="3868269" y="1932750"/>
                  <a:pt x="3870727" y="2193178"/>
                </a:cubicBezTo>
                <a:cubicBezTo>
                  <a:pt x="3682041" y="2235083"/>
                  <a:pt x="3591570" y="2167318"/>
                  <a:pt x="3433888" y="2193178"/>
                </a:cubicBezTo>
                <a:cubicBezTo>
                  <a:pt x="3276206" y="2219038"/>
                  <a:pt x="3027713" y="2155127"/>
                  <a:pt x="2842220" y="2193178"/>
                </a:cubicBezTo>
                <a:cubicBezTo>
                  <a:pt x="2656727" y="2231229"/>
                  <a:pt x="2520978" y="2141921"/>
                  <a:pt x="2366673" y="2193178"/>
                </a:cubicBezTo>
                <a:cubicBezTo>
                  <a:pt x="2212368" y="2244435"/>
                  <a:pt x="1960573" y="2163110"/>
                  <a:pt x="1813712" y="2193178"/>
                </a:cubicBezTo>
                <a:cubicBezTo>
                  <a:pt x="1666851" y="2223246"/>
                  <a:pt x="1370907" y="2130379"/>
                  <a:pt x="1222044" y="2193178"/>
                </a:cubicBezTo>
                <a:cubicBezTo>
                  <a:pt x="1073181" y="2255977"/>
                  <a:pt x="842413" y="2125119"/>
                  <a:pt x="591668" y="2193178"/>
                </a:cubicBezTo>
                <a:cubicBezTo>
                  <a:pt x="340923" y="2261237"/>
                  <a:pt x="265574" y="2157507"/>
                  <a:pt x="0" y="2193178"/>
                </a:cubicBezTo>
                <a:cubicBezTo>
                  <a:pt x="-7051" y="1960243"/>
                  <a:pt x="4865" y="1815203"/>
                  <a:pt x="0" y="1601020"/>
                </a:cubicBezTo>
                <a:cubicBezTo>
                  <a:pt x="-4865" y="1386837"/>
                  <a:pt x="16987" y="1324504"/>
                  <a:pt x="0" y="1096589"/>
                </a:cubicBezTo>
                <a:cubicBezTo>
                  <a:pt x="-16987" y="868674"/>
                  <a:pt x="5860" y="789755"/>
                  <a:pt x="0" y="504431"/>
                </a:cubicBezTo>
                <a:cubicBezTo>
                  <a:pt x="-5860" y="219107"/>
                  <a:pt x="20206" y="193260"/>
                  <a:pt x="0" y="0"/>
                </a:cubicBezTo>
                <a:close/>
              </a:path>
            </a:pathLst>
          </a:custGeom>
          <a:noFill/>
          <a:ln w="95250">
            <a:solidFill>
              <a:schemeClr val="tx1"/>
            </a:solidFill>
            <a:extLst>
              <a:ext uri="{C807C97D-BFC1-408E-A445-0C87EB9F89A2}">
                <ask:lineSketchStyleProps xmlns:ask="http://schemas.microsoft.com/office/drawing/2018/sketchyshapes" sd="178550171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58EAF30-37CC-2F74-2828-FA767C8992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3022281"/>
      </p:ext>
    </p:extLst>
  </p:cSld>
  <p:clrMapOvr>
    <a:masterClrMapping/>
  </p:clrMapOvr>
  <mc:AlternateContent xmlns:mc="http://schemas.openxmlformats.org/markup-compatibility/2006" xmlns:p14="http://schemas.microsoft.com/office/powerpoint/2010/main">
    <mc:Choice Requires="p14">
      <p:transition spd="slow" p14:dur="2000" advTm="46657"/>
    </mc:Choice>
    <mc:Fallback xmlns="">
      <p:transition spd="slow" advTm="46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719430" cy="1049235"/>
          </a:xfrm>
        </p:spPr>
        <p:txBody>
          <a:bodyPr>
            <a:normAutofit/>
          </a:bodyPr>
          <a:lstStyle/>
          <a:p>
            <a:pPr algn="ctr">
              <a:lnSpc>
                <a:spcPct val="100000"/>
              </a:lnSpc>
            </a:pPr>
            <a:r>
              <a:rPr lang="en-US" sz="4400" cap="small" dirty="0"/>
              <a:t>Economic Impact</a:t>
            </a:r>
          </a:p>
        </p:txBody>
      </p:sp>
      <p:pic>
        <p:nvPicPr>
          <p:cNvPr id="5" name="Picture 4" descr="Chart, line chart&#10;&#10;Description automatically generated">
            <a:extLst>
              <a:ext uri="{FF2B5EF4-FFF2-40B4-BE49-F238E27FC236}">
                <a16:creationId xmlns:a16="http://schemas.microsoft.com/office/drawing/2014/main" id="{CCDA3283-9A0B-81F4-BEAC-C5912F4F0992}"/>
              </a:ext>
            </a:extLst>
          </p:cNvPr>
          <p:cNvPicPr>
            <a:picLocks noChangeAspect="1"/>
          </p:cNvPicPr>
          <p:nvPr/>
        </p:nvPicPr>
        <p:blipFill>
          <a:blip r:embed="rId5"/>
          <a:stretch>
            <a:fillRect/>
          </a:stretch>
        </p:blipFill>
        <p:spPr>
          <a:xfrm>
            <a:off x="832808" y="2270973"/>
            <a:ext cx="5132634" cy="3382872"/>
          </a:xfrm>
          <a:prstGeom prst="rect">
            <a:avLst/>
          </a:prstGeom>
          <a:ln w="34925">
            <a:solidFill>
              <a:schemeClr val="tx1"/>
            </a:solidFill>
          </a:ln>
        </p:spPr>
      </p:pic>
      <p:pic>
        <p:nvPicPr>
          <p:cNvPr id="12" name="Picture 11" descr="Chart, line chart&#10;&#10;Description automatically generated">
            <a:extLst>
              <a:ext uri="{FF2B5EF4-FFF2-40B4-BE49-F238E27FC236}">
                <a16:creationId xmlns:a16="http://schemas.microsoft.com/office/drawing/2014/main" id="{2846BE30-A907-5FF2-8B9B-86CD63486204}"/>
              </a:ext>
            </a:extLst>
          </p:cNvPr>
          <p:cNvPicPr>
            <a:picLocks noChangeAspect="1"/>
          </p:cNvPicPr>
          <p:nvPr/>
        </p:nvPicPr>
        <p:blipFill>
          <a:blip r:embed="rId6"/>
          <a:stretch>
            <a:fillRect/>
          </a:stretch>
        </p:blipFill>
        <p:spPr>
          <a:xfrm>
            <a:off x="6419604" y="2270973"/>
            <a:ext cx="5132634" cy="3382872"/>
          </a:xfrm>
          <a:prstGeom prst="rect">
            <a:avLst/>
          </a:prstGeom>
          <a:ln w="34925">
            <a:solidFill>
              <a:schemeClr val="tx1"/>
            </a:solidFill>
          </a:ln>
        </p:spPr>
      </p:pic>
      <p:pic>
        <p:nvPicPr>
          <p:cNvPr id="10" name="Audio 9">
            <a:hlinkClick r:id="" action="ppaction://media"/>
            <a:extLst>
              <a:ext uri="{FF2B5EF4-FFF2-40B4-BE49-F238E27FC236}">
                <a16:creationId xmlns:a16="http://schemas.microsoft.com/office/drawing/2014/main" id="{89FF6DDD-FBB7-CD32-02DB-A0E6831927C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30580617"/>
      </p:ext>
    </p:extLst>
  </p:cSld>
  <p:clrMapOvr>
    <a:masterClrMapping/>
  </p:clrMapOvr>
  <mc:AlternateContent xmlns:mc="http://schemas.openxmlformats.org/markup-compatibility/2006" xmlns:p14="http://schemas.microsoft.com/office/powerpoint/2010/main">
    <mc:Choice Requires="p14">
      <p:transition spd="slow" p14:dur="2000" advTm="50280"/>
    </mc:Choice>
    <mc:Fallback xmlns="">
      <p:transition spd="slow" advTm="50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idx="4294967295"/>
          </p:nvPr>
        </p:nvSpPr>
        <p:spPr>
          <a:xfrm>
            <a:off x="563562" y="1217805"/>
            <a:ext cx="5532438" cy="1830388"/>
          </a:xfrm>
        </p:spPr>
        <p:txBody>
          <a:bodyPr vert="horz" lIns="91440" tIns="45720" rIns="91440" bIns="0" rtlCol="0" anchor="b">
            <a:normAutofit/>
          </a:bodyPr>
          <a:lstStyle/>
          <a:p>
            <a:r>
              <a:rPr lang="en-US" sz="5400" dirty="0"/>
              <a:t>Population Health Impact</a:t>
            </a:r>
          </a:p>
        </p:txBody>
      </p:sp>
      <p:pic>
        <p:nvPicPr>
          <p:cNvPr id="3" name="Picture 2" descr="Diagram&#10;&#10;Description automatically generated">
            <a:extLst>
              <a:ext uri="{FF2B5EF4-FFF2-40B4-BE49-F238E27FC236}">
                <a16:creationId xmlns:a16="http://schemas.microsoft.com/office/drawing/2014/main" id="{B884A9F6-CBE6-DE7B-49D8-826D4AFDF38D}"/>
              </a:ext>
            </a:extLst>
          </p:cNvPr>
          <p:cNvPicPr>
            <a:picLocks noChangeAspect="1"/>
          </p:cNvPicPr>
          <p:nvPr/>
        </p:nvPicPr>
        <p:blipFill rotWithShape="1">
          <a:blip r:embed="rId5"/>
          <a:srcRect l="4767" t="-167" r="4347" b="12781"/>
          <a:stretch/>
        </p:blipFill>
        <p:spPr>
          <a:xfrm>
            <a:off x="6268301" y="548641"/>
            <a:ext cx="5360137" cy="4999104"/>
          </a:xfrm>
          <a:prstGeom prst="rect">
            <a:avLst/>
          </a:prstGeom>
          <a:ln w="127000">
            <a:solidFill>
              <a:schemeClr val="tx1"/>
            </a:solidFill>
            <a:miter lim="800000"/>
          </a:ln>
        </p:spPr>
      </p:pic>
      <p:cxnSp>
        <p:nvCxnSpPr>
          <p:cNvPr id="25" name="Straight Connector 24">
            <a:extLst>
              <a:ext uri="{FF2B5EF4-FFF2-40B4-BE49-F238E27FC236}">
                <a16:creationId xmlns:a16="http://schemas.microsoft.com/office/drawing/2014/main" id="{C4394225-B8A2-CA05-90B2-91B9C4BF44B2}"/>
              </a:ext>
            </a:extLst>
          </p:cNvPr>
          <p:cNvCxnSpPr>
            <a:cxnSpLocks/>
          </p:cNvCxnSpPr>
          <p:nvPr/>
        </p:nvCxnSpPr>
        <p:spPr>
          <a:xfrm>
            <a:off x="563562" y="3263705"/>
            <a:ext cx="527453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168EE2FD-2D97-FF0E-F6C2-8C81BC97E4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60351329"/>
      </p:ext>
    </p:extLst>
  </p:cSld>
  <p:clrMapOvr>
    <a:masterClrMapping/>
  </p:clrMapOvr>
  <mc:AlternateContent xmlns:mc="http://schemas.openxmlformats.org/markup-compatibility/2006" xmlns:p14="http://schemas.microsoft.com/office/powerpoint/2010/main">
    <mc:Choice Requires="p14">
      <p:transition spd="slow" p14:dur="2000" advTm="107261"/>
    </mc:Choice>
    <mc:Fallback xmlns="">
      <p:transition spd="slow" advTm="107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1CB03771-6997-91AA-6F31-8A3856686F2C}"/>
              </a:ext>
            </a:extLst>
          </p:cNvPr>
          <p:cNvSpPr>
            <a:spLocks noGrp="1"/>
          </p:cNvSpPr>
          <p:nvPr>
            <p:ph type="title"/>
          </p:nvPr>
        </p:nvSpPr>
        <p:spPr>
          <a:xfrm>
            <a:off x="1451579" y="804519"/>
            <a:ext cx="9603275" cy="1049235"/>
          </a:xfrm>
        </p:spPr>
        <p:txBody>
          <a:bodyPr vert="horz" lIns="91440" tIns="45720" rIns="91440" bIns="0" rtlCol="0">
            <a:normAutofit/>
          </a:bodyPr>
          <a:lstStyle/>
          <a:p>
            <a:pPr algn="ctr"/>
            <a:r>
              <a:rPr lang="en-US" sz="4400" cap="small" dirty="0"/>
              <a:t>Study Overview</a:t>
            </a:r>
          </a:p>
        </p:txBody>
      </p:sp>
      <p:pic>
        <p:nvPicPr>
          <p:cNvPr id="6" name="Picture 5">
            <a:extLst>
              <a:ext uri="{FF2B5EF4-FFF2-40B4-BE49-F238E27FC236}">
                <a16:creationId xmlns:a16="http://schemas.microsoft.com/office/drawing/2014/main" id="{DDEF5683-6618-9CD5-DAB0-4C5DE5F9BB14}"/>
              </a:ext>
            </a:extLst>
          </p:cNvPr>
          <p:cNvPicPr>
            <a:picLocks noChangeAspect="1"/>
          </p:cNvPicPr>
          <p:nvPr/>
        </p:nvPicPr>
        <p:blipFill>
          <a:blip r:embed="rId5"/>
          <a:stretch>
            <a:fillRect/>
          </a:stretch>
        </p:blipFill>
        <p:spPr>
          <a:xfrm>
            <a:off x="1597132" y="2493379"/>
            <a:ext cx="3221120" cy="2855460"/>
          </a:xfrm>
          <a:prstGeom prst="rect">
            <a:avLst/>
          </a:prstGeom>
          <a:ln w="127000" cmpd="sng">
            <a:solidFill>
              <a:schemeClr val="tx1"/>
            </a:solidFill>
            <a:miter lim="800000"/>
            <a:extLst>
              <a:ext uri="{C807C97D-BFC1-408E-A445-0C87EB9F89A2}">
                <ask:lineSketchStyleProps xmlns:ask="http://schemas.microsoft.com/office/drawing/2018/sketchyshapes">
                  <ask:type>
                    <ask:lineSketchNone/>
                  </ask:type>
                </ask:lineSketchStyleProps>
              </a:ext>
            </a:extLst>
          </a:ln>
        </p:spPr>
      </p:pic>
      <p:pic>
        <p:nvPicPr>
          <p:cNvPr id="8" name="Picture 7" descr="Icon&#10;&#10;Description automatically generated">
            <a:extLst>
              <a:ext uri="{FF2B5EF4-FFF2-40B4-BE49-F238E27FC236}">
                <a16:creationId xmlns:a16="http://schemas.microsoft.com/office/drawing/2014/main" id="{74D7DCBC-B494-2AD3-7F30-16EC435E40E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2500"/>
                    </a14:imgEffect>
                  </a14:imgLayer>
                </a14:imgProps>
              </a:ext>
            </a:extLst>
          </a:blip>
          <a:stretch>
            <a:fillRect/>
          </a:stretch>
        </p:blipFill>
        <p:spPr>
          <a:xfrm>
            <a:off x="4660385" y="2490186"/>
            <a:ext cx="2855461" cy="2855461"/>
          </a:xfrm>
          <a:prstGeom prst="rect">
            <a:avLst/>
          </a:prstGeom>
        </p:spPr>
      </p:pic>
      <p:pic>
        <p:nvPicPr>
          <p:cNvPr id="5" name="Picture 4" descr="Table&#10;&#10;Description automatically generated">
            <a:extLst>
              <a:ext uri="{FF2B5EF4-FFF2-40B4-BE49-F238E27FC236}">
                <a16:creationId xmlns:a16="http://schemas.microsoft.com/office/drawing/2014/main" id="{980A7324-52A9-6DCA-25A8-B1D250C630C2}"/>
              </a:ext>
            </a:extLst>
          </p:cNvPr>
          <p:cNvPicPr>
            <a:picLocks noChangeAspect="1"/>
          </p:cNvPicPr>
          <p:nvPr/>
        </p:nvPicPr>
        <p:blipFill rotWithShape="1">
          <a:blip r:embed="rId8">
            <a:extLst>
              <a:ext uri="{28A0092B-C50C-407E-A947-70E740481C1C}">
                <a14:useLocalDpi xmlns:a14="http://schemas.microsoft.com/office/drawing/2010/main" val="0"/>
              </a:ext>
            </a:extLst>
          </a:blip>
          <a:srcRect r="54381"/>
          <a:stretch/>
        </p:blipFill>
        <p:spPr>
          <a:xfrm>
            <a:off x="7688180" y="2490187"/>
            <a:ext cx="3221120" cy="2855460"/>
          </a:xfrm>
          <a:prstGeom prst="rect">
            <a:avLst/>
          </a:prstGeom>
          <a:ln w="127000">
            <a:solidFill>
              <a:schemeClr val="tx1"/>
            </a:solidFill>
            <a:miter lim="800000"/>
          </a:ln>
        </p:spPr>
      </p:pic>
      <p:pic>
        <p:nvPicPr>
          <p:cNvPr id="3" name="Audio 2">
            <a:hlinkClick r:id="" action="ppaction://media"/>
            <a:extLst>
              <a:ext uri="{FF2B5EF4-FFF2-40B4-BE49-F238E27FC236}">
                <a16:creationId xmlns:a16="http://schemas.microsoft.com/office/drawing/2014/main" id="{69E28612-99AB-07FA-AAAF-B4E15D6623A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4836714"/>
      </p:ext>
    </p:extLst>
  </p:cSld>
  <p:clrMapOvr>
    <a:masterClrMapping/>
  </p:clrMapOvr>
  <mc:AlternateContent xmlns:mc="http://schemas.openxmlformats.org/markup-compatibility/2006" xmlns:p14="http://schemas.microsoft.com/office/powerpoint/2010/main">
    <mc:Choice Requires="p14">
      <p:transition spd="slow" p14:dur="2000" advTm="66880"/>
    </mc:Choice>
    <mc:Fallback xmlns="">
      <p:transition spd="slow" advTm="66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56F90470-15C3-05EC-3CE4-D15A64F4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08" y="2114048"/>
            <a:ext cx="5158422" cy="3748514"/>
          </a:xfrm>
          <a:prstGeom prst="rect">
            <a:avLst/>
          </a:prstGeom>
          <a:ln>
            <a:solidFill>
              <a:schemeClr val="tx1"/>
            </a:solidFill>
          </a:ln>
        </p:spPr>
      </p:pic>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749592" cy="1049235"/>
          </a:xfrm>
        </p:spPr>
        <p:txBody>
          <a:bodyPr>
            <a:normAutofit/>
          </a:bodyPr>
          <a:lstStyle/>
          <a:p>
            <a:pPr algn="ctr">
              <a:lnSpc>
                <a:spcPct val="100000"/>
              </a:lnSpc>
            </a:pPr>
            <a:r>
              <a:rPr lang="en-US" sz="4400" cap="small" dirty="0"/>
              <a:t>Findings &amp; Analysis</a:t>
            </a:r>
          </a:p>
        </p:txBody>
      </p:sp>
      <p:graphicFrame>
        <p:nvGraphicFramePr>
          <p:cNvPr id="20" name="Chart 19">
            <a:extLst>
              <a:ext uri="{FF2B5EF4-FFF2-40B4-BE49-F238E27FC236}">
                <a16:creationId xmlns:a16="http://schemas.microsoft.com/office/drawing/2014/main" id="{EDB2E705-0DE4-8124-47F8-F67E17DD6ED5}"/>
              </a:ext>
            </a:extLst>
          </p:cNvPr>
          <p:cNvGraphicFramePr/>
          <p:nvPr>
            <p:extLst>
              <p:ext uri="{D42A27DB-BD31-4B8C-83A1-F6EECF244321}">
                <p14:modId xmlns:p14="http://schemas.microsoft.com/office/powerpoint/2010/main" val="3338220377"/>
              </p:ext>
            </p:extLst>
          </p:nvPr>
        </p:nvGraphicFramePr>
        <p:xfrm>
          <a:off x="3454400" y="2355850"/>
          <a:ext cx="2200275" cy="1773162"/>
        </p:xfrm>
        <a:graphic>
          <a:graphicData uri="http://schemas.openxmlformats.org/drawingml/2006/chart">
            <c:chart xmlns:c="http://schemas.openxmlformats.org/drawingml/2006/chart" xmlns:r="http://schemas.openxmlformats.org/officeDocument/2006/relationships" r:id="rId6"/>
          </a:graphicData>
        </a:graphic>
      </p:graphicFrame>
      <p:pic>
        <p:nvPicPr>
          <p:cNvPr id="6" name="Picture 5">
            <a:extLst>
              <a:ext uri="{FF2B5EF4-FFF2-40B4-BE49-F238E27FC236}">
                <a16:creationId xmlns:a16="http://schemas.microsoft.com/office/drawing/2014/main" id="{929F27B4-A003-CB7A-1E17-4ED821E4CCEF}"/>
              </a:ext>
            </a:extLst>
          </p:cNvPr>
          <p:cNvPicPr>
            <a:picLocks noChangeAspect="1"/>
          </p:cNvPicPr>
          <p:nvPr/>
        </p:nvPicPr>
        <p:blipFill>
          <a:blip r:embed="rId7"/>
          <a:stretch>
            <a:fillRect/>
          </a:stretch>
        </p:blipFill>
        <p:spPr>
          <a:xfrm>
            <a:off x="5991230" y="2552726"/>
            <a:ext cx="5650550" cy="2871157"/>
          </a:xfrm>
          <a:prstGeom prst="rect">
            <a:avLst/>
          </a:prstGeom>
          <a:ln>
            <a:solidFill>
              <a:schemeClr val="tx1">
                <a:lumMod val="75000"/>
                <a:lumOff val="25000"/>
              </a:schemeClr>
            </a:solidFill>
          </a:ln>
        </p:spPr>
      </p:pic>
      <p:pic>
        <p:nvPicPr>
          <p:cNvPr id="4" name="Audio 3">
            <a:hlinkClick r:id="" action="ppaction://media"/>
            <a:extLst>
              <a:ext uri="{FF2B5EF4-FFF2-40B4-BE49-F238E27FC236}">
                <a16:creationId xmlns:a16="http://schemas.microsoft.com/office/drawing/2014/main" id="{E8F7D89B-9F4A-5E2D-02BF-0C73D364C40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6655294"/>
      </p:ext>
    </p:extLst>
  </p:cSld>
  <p:clrMapOvr>
    <a:masterClrMapping/>
  </p:clrMapOvr>
  <mc:AlternateContent xmlns:mc="http://schemas.openxmlformats.org/markup-compatibility/2006" xmlns:p14="http://schemas.microsoft.com/office/powerpoint/2010/main">
    <mc:Choice Requires="p14">
      <p:transition spd="slow" p14:dur="2000" advTm="87848"/>
    </mc:Choice>
    <mc:Fallback xmlns="">
      <p:transition spd="slow" advTm="87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Custom 1">
      <a:dk1>
        <a:sysClr val="windowText" lastClr="000000"/>
      </a:dk1>
      <a:lt1>
        <a:sysClr val="window" lastClr="FFFFFF"/>
      </a:lt1>
      <a:dk2>
        <a:srgbClr val="44546A"/>
      </a:dk2>
      <a:lt2>
        <a:srgbClr val="E7E6E6"/>
      </a:lt2>
      <a:accent1>
        <a:srgbClr val="B71E42"/>
      </a:accent1>
      <a:accent2>
        <a:srgbClr val="DE478E"/>
      </a:accent2>
      <a:accent3>
        <a:srgbClr val="BC72F0"/>
      </a:accent3>
      <a:accent4>
        <a:srgbClr val="7D629E"/>
      </a:accent4>
      <a:accent5>
        <a:srgbClr val="375AA7"/>
      </a:accent5>
      <a:accent6>
        <a:srgbClr val="428A8E"/>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30725</TotalTime>
  <Words>2754</Words>
  <Application>Microsoft Office PowerPoint</Application>
  <PresentationFormat>Widescreen</PresentationFormat>
  <Paragraphs>101</Paragraphs>
  <Slides>12</Slides>
  <Notes>12</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Gill Sans MT</vt:lpstr>
      <vt:lpstr>Times New Roman</vt:lpstr>
      <vt:lpstr>Wingdings</vt:lpstr>
      <vt:lpstr>Gallery</vt:lpstr>
      <vt:lpstr>Research Presentation</vt:lpstr>
      <vt:lpstr>Introduction</vt:lpstr>
      <vt:lpstr>Research Objective</vt:lpstr>
      <vt:lpstr>Social Health Determinants</vt:lpstr>
      <vt:lpstr>Employee Turnover</vt:lpstr>
      <vt:lpstr>Economic Impact</vt:lpstr>
      <vt:lpstr>Population Health Impact</vt:lpstr>
      <vt:lpstr>Study Overview</vt:lpstr>
      <vt:lpstr>Findings &amp; Analysis</vt:lpstr>
      <vt:lpstr>Limitations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Globalization?</dc:title>
  <dc:creator>Kelsie McWilliams</dc:creator>
  <cp:lastModifiedBy>Marcy Hovseth</cp:lastModifiedBy>
  <cp:revision>249</cp:revision>
  <cp:lastPrinted>2022-02-06T17:07:16Z</cp:lastPrinted>
  <dcterms:created xsi:type="dcterms:W3CDTF">2020-05-19T17:01:57Z</dcterms:created>
  <dcterms:modified xsi:type="dcterms:W3CDTF">2022-05-11T04:48:56Z</dcterms:modified>
</cp:coreProperties>
</file>